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notesSlides/notesSlide7.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8.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colors5.xml" ContentType="application/vnd.ms-office.chartcolorstyle+xml"/>
  <Override PartName="/ppt/charts/style5.xml" ContentType="application/vnd.ms-office.chart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307" r:id="rId3"/>
    <p:sldId id="296" r:id="rId4"/>
    <p:sldId id="258" r:id="rId5"/>
    <p:sldId id="267" r:id="rId6"/>
    <p:sldId id="306" r:id="rId7"/>
    <p:sldId id="260" r:id="rId8"/>
    <p:sldId id="309" r:id="rId9"/>
    <p:sldId id="299" r:id="rId10"/>
    <p:sldId id="304" r:id="rId11"/>
    <p:sldId id="310" r:id="rId12"/>
    <p:sldId id="308" r:id="rId13"/>
    <p:sldId id="311" r:id="rId14"/>
  </p:sldIdLst>
  <p:sldSz cx="9906000" cy="6858000" type="A4"/>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120">
          <p15:clr>
            <a:srgbClr val="A4A3A4"/>
          </p15:clr>
        </p15:guide>
      </p15:sldGuideLst>
    </p:ext>
    <p:ext uri="{2D200454-40CA-4A62-9FC3-DE9A4176ACB9}">
      <p15:notesGuideLst xmlns:p15="http://schemas.microsoft.com/office/powerpoint/2012/main" xmlns="">
        <p15:guide id="1" orient="horz" pos="2933">
          <p15:clr>
            <a:srgbClr val="A4A3A4"/>
          </p15:clr>
        </p15:guide>
        <p15:guide id="2" pos="22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B0F0"/>
    <a:srgbClr val="4561F0"/>
    <a:srgbClr val="4434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5"/>
  </p:normalViewPr>
  <p:slideViewPr>
    <p:cSldViewPr>
      <p:cViewPr>
        <p:scale>
          <a:sx n="76" d="100"/>
          <a:sy n="76" d="100"/>
        </p:scale>
        <p:origin x="-1026" y="12"/>
      </p:cViewPr>
      <p:guideLst>
        <p:guide orient="horz" pos="2160"/>
        <p:guide pos="3120"/>
      </p:guideLst>
    </p:cSldViewPr>
  </p:slideViewPr>
  <p:notesTextViewPr>
    <p:cViewPr>
      <p:scale>
        <a:sx n="1" d="1"/>
        <a:sy n="1" d="1"/>
      </p:scale>
      <p:origin x="0" y="0"/>
    </p:cViewPr>
  </p:notesTextViewPr>
  <p:sorterViewPr>
    <p:cViewPr>
      <p:scale>
        <a:sx n="100" d="100"/>
        <a:sy n="100" d="100"/>
      </p:scale>
      <p:origin x="0" y="5790"/>
    </p:cViewPr>
  </p:sorterViewPr>
  <p:notesViewPr>
    <p:cSldViewPr>
      <p:cViewPr varScale="1">
        <p:scale>
          <a:sx n="55" d="100"/>
          <a:sy n="55" d="100"/>
        </p:scale>
        <p:origin x="-2826" y="-84"/>
      </p:cViewPr>
      <p:guideLst>
        <p:guide orient="horz" pos="2933"/>
        <p:guide pos="222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Channel%20Marketing%20Budget1" TargetMode="External"/><Relationship Id="rId1" Type="http://schemas.openxmlformats.org/officeDocument/2006/relationships/themeOverride" Target="../theme/themeOverride1.xml"/><Relationship Id="rId5" Type="http://schemas.microsoft.com/office/2011/relationships/chartStyle" Target="style1.xml"/><Relationship Id="rId4" Type="http://schemas.microsoft.com/office/2011/relationships/chartColorStyle" Target="colors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Channel%20Marketing%20Budget1" TargetMode="External"/><Relationship Id="rId1" Type="http://schemas.openxmlformats.org/officeDocument/2006/relationships/themeOverride" Target="../theme/themeOverride2.xml"/><Relationship Id="rId5" Type="http://schemas.microsoft.com/office/2011/relationships/chartStyle" Target="style2.xml"/><Relationship Id="rId4" Type="http://schemas.microsoft.com/office/2011/relationships/chartColorStyle" Target="colors2.xml"/></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openxmlformats.org/officeDocument/2006/relationships/oleObject" Target="Channel%20Marketing%20Budget1" TargetMode="External"/><Relationship Id="rId1" Type="http://schemas.openxmlformats.org/officeDocument/2006/relationships/themeOverride" Target="../theme/themeOverride3.xml"/><Relationship Id="rId4" Type="http://schemas.microsoft.com/office/2011/relationships/chartStyle" Target="style3.xml"/></Relationships>
</file>

<file path=ppt/charts/_rels/chart4.xml.rels><?xml version="1.0" encoding="UTF-8" standalone="yes"?>
<Relationships xmlns="http://schemas.openxmlformats.org/package/2006/relationships"><Relationship Id="rId3" Type="http://schemas.microsoft.com/office/2011/relationships/chartColorStyle" Target="colors4.xml"/><Relationship Id="rId2" Type="http://schemas.openxmlformats.org/officeDocument/2006/relationships/oleObject" Target="Channel%20Marketing%20Budget1" TargetMode="External"/><Relationship Id="rId1" Type="http://schemas.openxmlformats.org/officeDocument/2006/relationships/themeOverride" Target="../theme/themeOverride4.xml"/><Relationship Id="rId4" Type="http://schemas.microsoft.com/office/2011/relationships/chartStyle" Target="style4.xml"/></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openxmlformats.org/officeDocument/2006/relationships/oleObject" Target="Channel%20Marketing%20Budget1" TargetMode="External"/><Relationship Id="rId1" Type="http://schemas.openxmlformats.org/officeDocument/2006/relationships/themeOverride" Target="../theme/themeOverride5.xml"/><Relationship Id="rId4"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'[Channel Marketing Budget1]Sheet2'!$C$4</c:f>
              <c:strCache>
                <c:ptCount val="1"/>
                <c:pt idx="0">
                  <c:v>APPROVED ESTIMATES Jan. – March. 2018</c:v>
                </c:pt>
              </c:strCache>
            </c:strRef>
          </c:tx>
          <c:spPr>
            <a:solidFill>
              <a:schemeClr val="accent1"/>
            </a:solidFill>
            <a:ln>
              <a:noFill/>
            </a:ln>
            <a:effectLst/>
          </c:spPr>
          <c:invertIfNegative val="0"/>
          <c:dLbls>
            <c:dLbl>
              <c:idx val="0"/>
              <c:layout/>
              <c:tx>
                <c:rich>
                  <a:bodyPr/>
                  <a:lstStyle/>
                  <a:p>
                    <a:r>
                      <a:rPr lang="en-US" dirty="0"/>
                      <a:t>8.4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50D7-D648-8462-6620E4E2CF61}"/>
                </c:ext>
              </c:extLst>
            </c:dLbl>
            <c:dLbl>
              <c:idx val="1"/>
              <c:layout>
                <c:manualLayout>
                  <c:x val="-6.7750677506775072E-3"/>
                  <c:y val="-2.244668911335619E-3"/>
                </c:manualLayout>
              </c:layout>
              <c:tx>
                <c:rich>
                  <a:bodyPr/>
                  <a:lstStyle/>
                  <a:p>
                    <a:r>
                      <a:rPr lang="en-US" dirty="0"/>
                      <a:t>8.4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50D7-D648-8462-6620E4E2CF61}"/>
                </c:ext>
              </c:extLst>
            </c:dLbl>
            <c:dLbl>
              <c:idx val="2"/>
              <c:layout/>
              <c:tx>
                <c:rich>
                  <a:bodyPr/>
                  <a:lstStyle/>
                  <a:p>
                    <a:r>
                      <a:rPr lang="en-US" dirty="0"/>
                      <a:t>3.0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50D7-D648-8462-6620E4E2CF61}"/>
                </c:ext>
              </c:extLst>
            </c:dLbl>
            <c:dLbl>
              <c:idx val="3"/>
              <c:layout/>
              <c:tx>
                <c:rich>
                  <a:bodyPr/>
                  <a:lstStyle/>
                  <a:p>
                    <a:r>
                      <a:rPr lang="en-US" dirty="0"/>
                      <a:t>1.3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50D7-D648-8462-6620E4E2CF61}"/>
                </c:ext>
              </c:extLst>
            </c:dLbl>
            <c:dLbl>
              <c:idx val="4"/>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dirty="0"/>
                      <a:t>1.0 </a:t>
                    </a:r>
                    <a:r>
                      <a:rPr lang="en-US" dirty="0" err="1"/>
                      <a:t>Bn</a:t>
                    </a:r>
                    <a:endParaRPr lang="en-US" dirty="0"/>
                  </a:p>
                </c:rich>
              </c:tx>
              <c:numFmt formatCode="#,##0.00" sourceLinked="0"/>
              <c:spPr>
                <a:noFill/>
                <a:ln>
                  <a:noFill/>
                </a:ln>
                <a:effectLst/>
              </c:spPr>
              <c:showLegendKey val="0"/>
              <c:showVal val="1"/>
              <c:showCatName val="0"/>
              <c:showSerName val="0"/>
              <c:showPercent val="0"/>
              <c:showBubbleSize val="0"/>
              <c:extLst xmlns:c16r2="http://schemas.microsoft.com/office/drawing/2015/06/char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A-50D7-D648-8462-6620E4E2CF61}"/>
                </c:ext>
              </c:extLst>
            </c:dLbl>
            <c:dLbl>
              <c:idx val="5"/>
              <c:layout/>
              <c:tx>
                <c:rich>
                  <a:bodyPr/>
                  <a:lstStyle/>
                  <a:p>
                    <a:r>
                      <a:rPr lang="en-US" dirty="0"/>
                      <a:t>0.60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C-50D7-D648-8462-6620E4E2CF61}"/>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'[Channel Marketing Budget1]Sheet2'!$B$5:$B$10</c:f>
              <c:strCache>
                <c:ptCount val="6"/>
                <c:pt idx="0">
                  <c:v>Internal Revenue</c:v>
                </c:pt>
                <c:pt idx="1">
                  <c:v>State share from the federation Account</c:v>
                </c:pt>
                <c:pt idx="2">
                  <c:v>Value Added Tax(VAT)</c:v>
                </c:pt>
                <c:pt idx="3">
                  <c:v>Excess Crude</c:v>
                </c:pt>
                <c:pt idx="4">
                  <c:v>Exchange Differentials</c:v>
                </c:pt>
                <c:pt idx="5">
                  <c:v>Budget Augmentation</c:v>
                </c:pt>
              </c:strCache>
            </c:strRef>
          </c:cat>
          <c:val>
            <c:numRef>
              <c:f>'[Channel Marketing Budget1]Sheet2'!$C$5:$C$10</c:f>
              <c:numCache>
                <c:formatCode>#,##0</c:formatCode>
                <c:ptCount val="6"/>
                <c:pt idx="0">
                  <c:v>8415385636</c:v>
                </c:pt>
                <c:pt idx="1">
                  <c:v>8364914277</c:v>
                </c:pt>
                <c:pt idx="2">
                  <c:v>3061891035</c:v>
                </c:pt>
                <c:pt idx="3">
                  <c:v>1333375338</c:v>
                </c:pt>
                <c:pt idx="4">
                  <c:v>1038583528</c:v>
                </c:pt>
                <c:pt idx="5">
                  <c:v>594547101</c:v>
                </c:pt>
              </c:numCache>
            </c:numRef>
          </c:val>
          <c:extLst xmlns:c16r2="http://schemas.microsoft.com/office/drawing/2015/06/chart">
            <c:ext xmlns:c16="http://schemas.microsoft.com/office/drawing/2014/chart" uri="{C3380CC4-5D6E-409C-BE32-E72D297353CC}">
              <c16:uniqueId val="{00000000-50D7-D648-8462-6620E4E2CF61}"/>
            </c:ext>
          </c:extLst>
        </c:ser>
        <c:ser>
          <c:idx val="1"/>
          <c:order val="1"/>
          <c:tx>
            <c:strRef>
              <c:f>'[Channel Marketing Budget1]Sheet2'!$D$4</c:f>
              <c:strCache>
                <c:ptCount val="1"/>
                <c:pt idx="0">
                  <c:v>ACTUAL REVENUE  </c:v>
                </c:pt>
              </c:strCache>
            </c:strRef>
          </c:tx>
          <c:spPr>
            <a:solidFill>
              <a:schemeClr val="accent2"/>
            </a:solidFill>
            <a:ln>
              <a:noFill/>
            </a:ln>
            <a:effectLst/>
          </c:spPr>
          <c:invertIfNegative val="0"/>
          <c:dLbls>
            <c:dLbl>
              <c:idx val="0"/>
              <c:layout/>
              <c:tx>
                <c:rich>
                  <a:bodyPr/>
                  <a:lstStyle/>
                  <a:p>
                    <a:r>
                      <a:rPr lang="en-US" dirty="0"/>
                      <a:t>2.5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0D7-D648-8462-6620E4E2CF61}"/>
                </c:ext>
              </c:extLst>
            </c:dLbl>
            <c:dLbl>
              <c:idx val="1"/>
              <c:layout/>
              <c:tx>
                <c:rich>
                  <a:bodyPr/>
                  <a:lstStyle/>
                  <a:p>
                    <a:r>
                      <a:rPr lang="en-US" dirty="0"/>
                      <a:t>11.2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50D7-D648-8462-6620E4E2CF61}"/>
                </c:ext>
              </c:extLst>
            </c:dLbl>
            <c:dLbl>
              <c:idx val="2"/>
              <c:layout>
                <c:manualLayout>
                  <c:x val="9.485094850948509E-3"/>
                  <c:y val="-6.7340067340067337E-3"/>
                </c:manualLayout>
              </c:layout>
              <c:tx>
                <c:rich>
                  <a:bodyPr/>
                  <a:lstStyle/>
                  <a:p>
                    <a:r>
                      <a:rPr lang="en-US" dirty="0"/>
                      <a:t>2.8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50D7-D648-8462-6620E4E2CF61}"/>
                </c:ext>
              </c:extLst>
            </c:dLbl>
            <c:dLbl>
              <c:idx val="3"/>
              <c:layout/>
              <c:tx>
                <c:rich>
                  <a:bodyPr/>
                  <a:lstStyle/>
                  <a:p>
                    <a:r>
                      <a:rPr lang="en-US" dirty="0"/>
                      <a:t>0.02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50D7-D648-8462-6620E4E2CF61}"/>
                </c:ext>
              </c:extLst>
            </c:dLbl>
            <c:dLbl>
              <c:idx val="4"/>
              <c:layout>
                <c:manualLayout>
                  <c:x val="8.130081300813009E-3"/>
                  <c:y val="0"/>
                </c:manualLayout>
              </c:layout>
              <c:tx>
                <c:rich>
                  <a:bodyPr/>
                  <a:lstStyle/>
                  <a:p>
                    <a:r>
                      <a:rPr lang="en-US" dirty="0"/>
                      <a:t>0.20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50D7-D648-8462-6620E4E2CF61}"/>
                </c:ext>
              </c:extLst>
            </c:dLbl>
            <c:dLbl>
              <c:idx val="5"/>
              <c:layout/>
              <c:tx>
                <c:rich>
                  <a:bodyPr/>
                  <a:lstStyle/>
                  <a:p>
                    <a:fld id="{C6F2415B-027D-114B-A770-F9C03048D100}" type="VALUE">
                      <a:rPr lang="en-US" smtClean="0"/>
                      <a:pPr/>
                      <a:t>[VALUE]</a:t>
                    </a:fld>
                    <a:r>
                      <a:rPr lang="en-US"/>
                      <a:t> Bn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D-50D7-D648-8462-6620E4E2CF6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'[Channel Marketing Budget1]Sheet2'!$B$5:$B$10</c:f>
              <c:strCache>
                <c:ptCount val="6"/>
                <c:pt idx="0">
                  <c:v>Internal Revenue</c:v>
                </c:pt>
                <c:pt idx="1">
                  <c:v>State share from the federation Account</c:v>
                </c:pt>
                <c:pt idx="2">
                  <c:v>Value Added Tax(VAT)</c:v>
                </c:pt>
                <c:pt idx="3">
                  <c:v>Excess Crude</c:v>
                </c:pt>
                <c:pt idx="4">
                  <c:v>Exchange Differentials</c:v>
                </c:pt>
                <c:pt idx="5">
                  <c:v>Budget Augmentation</c:v>
                </c:pt>
              </c:strCache>
            </c:strRef>
          </c:cat>
          <c:val>
            <c:numRef>
              <c:f>'[Channel Marketing Budget1]Sheet2'!$D$5:$D$10</c:f>
              <c:numCache>
                <c:formatCode>#,##0</c:formatCode>
                <c:ptCount val="6"/>
                <c:pt idx="0">
                  <c:v>2528461174</c:v>
                </c:pt>
                <c:pt idx="1">
                  <c:v>11212638603</c:v>
                </c:pt>
                <c:pt idx="2">
                  <c:v>2759065545</c:v>
                </c:pt>
                <c:pt idx="3">
                  <c:v>20195287</c:v>
                </c:pt>
                <c:pt idx="4">
                  <c:v>208466316</c:v>
                </c:pt>
                <c:pt idx="5" formatCode="General">
                  <c:v>0</c:v>
                </c:pt>
              </c:numCache>
            </c:numRef>
          </c:val>
          <c:extLst xmlns:c16r2="http://schemas.microsoft.com/office/drawing/2015/06/chart">
            <c:ext xmlns:c16="http://schemas.microsoft.com/office/drawing/2014/chart" uri="{C3380CC4-5D6E-409C-BE32-E72D297353CC}">
              <c16:uniqueId val="{00000001-50D7-D648-8462-6620E4E2CF61}"/>
            </c:ext>
          </c:extLst>
        </c:ser>
        <c:dLbls>
          <c:showLegendKey val="0"/>
          <c:showVal val="0"/>
          <c:showCatName val="0"/>
          <c:showSerName val="0"/>
          <c:showPercent val="0"/>
          <c:showBubbleSize val="0"/>
        </c:dLbls>
        <c:gapWidth val="219"/>
        <c:axId val="29634944"/>
        <c:axId val="29636480"/>
      </c:barChart>
      <c:catAx>
        <c:axId val="29634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29636480"/>
        <c:crosses val="autoZero"/>
        <c:auto val="1"/>
        <c:lblAlgn val="ctr"/>
        <c:lblOffset val="100"/>
        <c:noMultiLvlLbl val="0"/>
      </c:catAx>
      <c:valAx>
        <c:axId val="29636480"/>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4944"/>
        <c:crosses val="autoZero"/>
        <c:crossBetween val="between"/>
        <c:minorUnit val="4"/>
        <c:dispUnits>
          <c:builtInUnit val="billions"/>
          <c:dispUnitsLbl>
            <c:layout>
              <c:manualLayout>
                <c:xMode val="edge"/>
                <c:yMode val="edge"/>
                <c:x val="6.7750677506775072E-3"/>
                <c:y val="0.44668911335578004"/>
              </c:manualLayout>
            </c:layout>
            <c:spPr>
              <a:noFill/>
              <a:ln>
                <a:noFill/>
              </a:ln>
              <a:effectLst/>
            </c:spPr>
            <c:txPr>
              <a:bodyPr rot="-5400000" spcFirstLastPara="1" vertOverflow="ellipsis" vert="horz" wrap="square" anchor="ctr" anchorCtr="1"/>
              <a:lstStyle/>
              <a:p>
                <a:pPr>
                  <a:defRPr sz="1600" b="0" i="0" u="none" strike="noStrike" kern="1200" baseline="0">
                    <a:solidFill>
                      <a:srgbClr val="FF0000"/>
                    </a:solidFill>
                    <a:latin typeface="+mn-lt"/>
                    <a:ea typeface="+mn-ea"/>
                    <a:cs typeface="+mn-cs"/>
                  </a:defRPr>
                </a:pPr>
                <a:endParaRPr lang="en-US"/>
              </a:p>
            </c:txPr>
          </c:dispUnitsLbl>
        </c:dispUnits>
      </c:valAx>
      <c:spPr>
        <a:noFill/>
        <a:ln w="25400">
          <a:noFill/>
        </a:ln>
        <a:effectLst/>
      </c:spPr>
    </c:plotArea>
    <c:legend>
      <c:legendPos val="b"/>
      <c:layout>
        <c:manualLayout>
          <c:xMode val="edge"/>
          <c:yMode val="edge"/>
          <c:x val="0.5271075261933722"/>
          <c:y val="2.8594607492245287E-2"/>
          <c:w val="0.46882017796555919"/>
          <c:h val="3.986779430348984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'[Channel Marketing Budget1]Sheet2'!$C$45</c:f>
              <c:strCache>
                <c:ptCount val="1"/>
                <c:pt idx="0">
                  <c:v>APPROVED ESTIMATES Jan – March. 2018</c:v>
                </c:pt>
              </c:strCache>
            </c:strRef>
          </c:tx>
          <c:spPr>
            <a:solidFill>
              <a:schemeClr val="accent1"/>
            </a:solidFill>
            <a:ln>
              <a:noFill/>
            </a:ln>
            <a:effectLst/>
          </c:spPr>
          <c:invertIfNegative val="0"/>
          <c:dLbls>
            <c:dLbl>
              <c:idx val="0"/>
              <c:layout/>
              <c:tx>
                <c:rich>
                  <a:bodyPr/>
                  <a:lstStyle/>
                  <a:p>
                    <a:fld id="{AA6CE97E-1825-0B44-A1E3-6C6598C7C49C}" type="VALUE">
                      <a:rPr lang="en-US" smtClean="0"/>
                      <a:pPr/>
                      <a:t>[VALUE]</a:t>
                    </a:fld>
                    <a:r>
                      <a:rPr lang="en-US" dirty="0"/>
                      <a:t>.0 </a:t>
                    </a:r>
                    <a:r>
                      <a:rPr lang="en-US" dirty="0" err="1"/>
                      <a:t>Bn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3-7E0F-804F-8D7D-06A3DFF050A1}"/>
                </c:ext>
              </c:extLst>
            </c:dLbl>
            <c:dLbl>
              <c:idx val="1"/>
              <c:layout/>
              <c:tx>
                <c:rich>
                  <a:bodyPr/>
                  <a:lstStyle/>
                  <a:p>
                    <a:r>
                      <a:rPr lang="en-US" dirty="0"/>
                      <a:t>8.9 </a:t>
                    </a:r>
                    <a:r>
                      <a:rPr lang="en-US" dirty="0" err="1"/>
                      <a:t>Bn</a:t>
                    </a:r>
                    <a:endParaRPr lang="en-US" dirty="0"/>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7E0F-804F-8D7D-06A3DFF050A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'[Channel Marketing Budget1]Sheet2'!$B$46:$B$47</c:f>
              <c:strCache>
                <c:ptCount val="2"/>
                <c:pt idx="0">
                  <c:v>Personnel Cost including Statutory Office holders / pension and gratuities</c:v>
                </c:pt>
                <c:pt idx="1">
                  <c:v>Overhead Costs</c:v>
                </c:pt>
              </c:strCache>
            </c:strRef>
          </c:cat>
          <c:val>
            <c:numRef>
              <c:f>'[Channel Marketing Budget1]Sheet2'!$C$46:$C$47</c:f>
              <c:numCache>
                <c:formatCode>#,##0</c:formatCode>
                <c:ptCount val="2"/>
                <c:pt idx="0">
                  <c:v>7063824517</c:v>
                </c:pt>
                <c:pt idx="1">
                  <c:v>8952865791</c:v>
                </c:pt>
              </c:numCache>
            </c:numRef>
          </c:val>
          <c:extLst xmlns:c16r2="http://schemas.microsoft.com/office/drawing/2015/06/chart">
            <c:ext xmlns:c16="http://schemas.microsoft.com/office/drawing/2014/chart" uri="{C3380CC4-5D6E-409C-BE32-E72D297353CC}">
              <c16:uniqueId val="{00000000-7E0F-804F-8D7D-06A3DFF050A1}"/>
            </c:ext>
          </c:extLst>
        </c:ser>
        <c:ser>
          <c:idx val="1"/>
          <c:order val="1"/>
          <c:tx>
            <c:strRef>
              <c:f>'[Channel Marketing Budget1]Sheet2'!$D$45</c:f>
              <c:strCache>
                <c:ptCount val="1"/>
                <c:pt idx="0">
                  <c:v>ACTUAL EXPENDITURE  AS AT 31/03/2018</c:v>
                </c:pt>
              </c:strCache>
            </c:strRef>
          </c:tx>
          <c:spPr>
            <a:solidFill>
              <a:schemeClr val="accent2"/>
            </a:solidFill>
            <a:ln>
              <a:noFill/>
            </a:ln>
            <a:effectLst/>
          </c:spPr>
          <c:invertIfNegative val="0"/>
          <c:dLbls>
            <c:dLbl>
              <c:idx val="0"/>
              <c:layout>
                <c:manualLayout>
                  <c:x val="0"/>
                  <c:y val="1.3440860215053764E-2"/>
                </c:manualLayout>
              </c:layout>
              <c:tx>
                <c:rich>
                  <a:bodyPr/>
                  <a:lstStyle/>
                  <a:p>
                    <a:r>
                      <a:rPr lang="en-US" dirty="0"/>
                      <a:t>2.9 </a:t>
                    </a:r>
                    <a:r>
                      <a:rPr lang="en-US" dirty="0" err="1"/>
                      <a:t>Bn</a:t>
                    </a:r>
                    <a:endParaRPr lang="en-US" dirty="0"/>
                  </a:p>
                </c:rich>
              </c:tx>
              <c:showLegendKey val="0"/>
              <c:showVal val="1"/>
              <c:showCatName val="0"/>
              <c:showSerName val="0"/>
              <c:showPercent val="0"/>
              <c:showBubbleSize val="0"/>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7E0F-804F-8D7D-06A3DFF050A1}"/>
                </c:ext>
              </c:extLst>
            </c:dLbl>
            <c:dLbl>
              <c:idx val="1"/>
              <c:layout>
                <c:manualLayout>
                  <c:x val="0"/>
                  <c:y val="1.8817204301075269E-2"/>
                </c:manualLayout>
              </c:layout>
              <c:tx>
                <c:rich>
                  <a:bodyPr/>
                  <a:lstStyle/>
                  <a:p>
                    <a:fld id="{F0A41BBD-58BD-784E-9375-31FF41D857F0}" type="VALUE">
                      <a:rPr lang="en-US" smtClean="0"/>
                      <a:pPr/>
                      <a:t>[VALUE]</a:t>
                    </a:fld>
                    <a:r>
                      <a:rPr lang="en-US" dirty="0"/>
                      <a:t>.0 </a:t>
                    </a:r>
                    <a:r>
                      <a:rPr lang="en-US" dirty="0" err="1"/>
                      <a:t>Bn</a:t>
                    </a:r>
                  </a:p>
                </c:rich>
              </c:tx>
              <c:showLegendKey val="0"/>
              <c:showVal val="1"/>
              <c:showCatName val="0"/>
              <c:showSerName val="0"/>
              <c:showPercent val="0"/>
              <c:showBubbleSize val="0"/>
              <c:separator>, </c:separator>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4-7E0F-804F-8D7D-06A3DFF050A1}"/>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eparator>, </c:separator>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'[Channel Marketing Budget1]Sheet2'!$B$46:$B$47</c:f>
              <c:strCache>
                <c:ptCount val="2"/>
                <c:pt idx="0">
                  <c:v>Personnel Cost including Statutory Office holders / pension and gratuities</c:v>
                </c:pt>
                <c:pt idx="1">
                  <c:v>Overhead Costs</c:v>
                </c:pt>
              </c:strCache>
            </c:strRef>
          </c:cat>
          <c:val>
            <c:numRef>
              <c:f>'[Channel Marketing Budget1]Sheet2'!$D$46:$D$47</c:f>
              <c:numCache>
                <c:formatCode>General</c:formatCode>
                <c:ptCount val="2"/>
                <c:pt idx="0">
                  <c:v>2871744574</c:v>
                </c:pt>
                <c:pt idx="1">
                  <c:v>7046393948</c:v>
                </c:pt>
              </c:numCache>
            </c:numRef>
          </c:val>
          <c:extLst xmlns:c16r2="http://schemas.microsoft.com/office/drawing/2015/06/chart">
            <c:ext xmlns:c16="http://schemas.microsoft.com/office/drawing/2014/chart" uri="{C3380CC4-5D6E-409C-BE32-E72D297353CC}">
              <c16:uniqueId val="{00000001-7E0F-804F-8D7D-06A3DFF050A1}"/>
            </c:ext>
          </c:extLst>
        </c:ser>
        <c:dLbls>
          <c:showLegendKey val="0"/>
          <c:showVal val="0"/>
          <c:showCatName val="0"/>
          <c:showSerName val="0"/>
          <c:showPercent val="0"/>
          <c:showBubbleSize val="0"/>
        </c:dLbls>
        <c:gapWidth val="182"/>
        <c:axId val="67503232"/>
        <c:axId val="67526656"/>
      </c:barChart>
      <c:catAx>
        <c:axId val="675032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rgbClr val="FF0000"/>
                </a:solidFill>
                <a:latin typeface="+mn-lt"/>
                <a:ea typeface="+mn-ea"/>
                <a:cs typeface="+mn-cs"/>
              </a:defRPr>
            </a:pPr>
            <a:endParaRPr lang="en-US"/>
          </a:p>
        </c:txPr>
        <c:crossAx val="67526656"/>
        <c:crossesAt val="0"/>
        <c:auto val="1"/>
        <c:lblAlgn val="ctr"/>
        <c:lblOffset val="100"/>
        <c:noMultiLvlLbl val="0"/>
      </c:catAx>
      <c:valAx>
        <c:axId val="67526656"/>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503232"/>
        <c:crosses val="autoZero"/>
        <c:crossBetween val="between"/>
        <c:majorUnit val="2000000000"/>
        <c:minorUnit val="4"/>
        <c:dispUnits>
          <c:builtInUnit val="billions"/>
          <c:dispUnitsLbl>
            <c:layout/>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w="25400">
          <a:noFill/>
        </a:ln>
        <a:effectLst/>
      </c:spPr>
    </c:plotArea>
    <c:legend>
      <c:legendPos val="b"/>
      <c:layout>
        <c:manualLayout>
          <c:xMode val="edge"/>
          <c:yMode val="edge"/>
          <c:x val="0.34277035223538233"/>
          <c:y val="1.4904961476589628E-2"/>
          <c:w val="0.6533947594785946"/>
          <c:h val="4.996090678538600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rgbClr val="FF0000"/>
                </a:solidFill>
                <a:latin typeface="+mn-lt"/>
                <a:ea typeface="+mn-ea"/>
                <a:cs typeface="+mn-cs"/>
              </a:defRPr>
            </a:pPr>
            <a:r>
              <a:rPr lang="en-US" dirty="0">
                <a:solidFill>
                  <a:srgbClr val="FF0000"/>
                </a:solidFill>
              </a:rPr>
              <a:t>Capital Receipts Performance NGN (Billions)</a:t>
            </a:r>
          </a:p>
        </c:rich>
      </c:tx>
      <c:overlay val="0"/>
      <c:spPr>
        <a:noFill/>
        <a:ln>
          <a:noFill/>
        </a:ln>
        <a:effectLst/>
      </c:spPr>
    </c:title>
    <c:autoTitleDeleted val="0"/>
    <c:plotArea>
      <c:layout/>
      <c:barChart>
        <c:barDir val="col"/>
        <c:grouping val="clustered"/>
        <c:varyColors val="0"/>
        <c:ser>
          <c:idx val="0"/>
          <c:order val="0"/>
          <c:tx>
            <c:strRef>
              <c:f>'[Channel Marketing Budget1]Sheet2'!$C$78</c:f>
              <c:strCache>
                <c:ptCount val="1"/>
                <c:pt idx="0">
                  <c:v>NGN (Billions)</c:v>
                </c:pt>
              </c:strCache>
            </c:strRef>
          </c:tx>
          <c:spPr>
            <a:solidFill>
              <a:schemeClr val="accent1"/>
            </a:solidFill>
            <a:ln>
              <a:noFill/>
            </a:ln>
            <a:effectLst/>
          </c:spPr>
          <c:invertIfNegative val="0"/>
          <c:dPt>
            <c:idx val="1"/>
            <c:invertIfNegative val="0"/>
            <c:bubble3D val="0"/>
            <c:spPr>
              <a:solidFill>
                <a:srgbClr val="F0A22E"/>
              </a:solidFill>
              <a:ln>
                <a:noFill/>
              </a:ln>
              <a:effectLst/>
            </c:spPr>
            <c:extLst xmlns:c16r2="http://schemas.microsoft.com/office/drawing/2015/06/chart">
              <c:ext xmlns:c16="http://schemas.microsoft.com/office/drawing/2014/chart" uri="{C3380CC4-5D6E-409C-BE32-E72D297353CC}">
                <c16:uniqueId val="{00000003-A114-DE4F-B85A-76D49976C5E4}"/>
              </c:ext>
            </c:extLst>
          </c:dPt>
          <c:dLbls>
            <c:dLbl>
              <c:idx val="0"/>
              <c:tx>
                <c:rich>
                  <a:bodyPr/>
                  <a:lstStyle/>
                  <a:p>
                    <a:fld id="{375B8752-AD4F-9245-9114-669B3083B2C8}" type="VALUE">
                      <a:rPr lang="en-US" smtClean="0"/>
                      <a:pPr/>
                      <a:t>[VALUE]</a:t>
                    </a:fld>
                    <a:r>
                      <a:rPr lang="en-US"/>
                      <a:t> Bn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4-A114-DE4F-B85A-76D49976C5E4}"/>
                </c:ext>
              </c:extLst>
            </c:dLbl>
            <c:dLbl>
              <c:idx val="1"/>
              <c:tx>
                <c:rich>
                  <a:bodyPr/>
                  <a:lstStyle/>
                  <a:p>
                    <a:fld id="{94FAAEB7-A9A8-AA43-A9C2-E645416B3C91}" type="VALUE">
                      <a:rPr lang="en-US" smtClean="0"/>
                      <a:pPr/>
                      <a:t>[VALUE]</a:t>
                    </a:fld>
                    <a:r>
                      <a:rPr lang="en-US"/>
                      <a:t> Bn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3-A114-DE4F-B85A-76D49976C5E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'[Channel Marketing Budget1]Sheet2'!$B$79:$B$80</c:f>
              <c:strCache>
                <c:ptCount val="2"/>
                <c:pt idx="0">
                  <c:v>Q1 Approved capital receipts (Estimate)</c:v>
                </c:pt>
                <c:pt idx="1">
                  <c:v>Q1 Approved capital receipts (Actual)</c:v>
                </c:pt>
              </c:strCache>
            </c:strRef>
          </c:cat>
          <c:val>
            <c:numRef>
              <c:f>'[Channel Marketing Budget1]Sheet2'!$C$79:$C$80</c:f>
              <c:numCache>
                <c:formatCode>#,##0</c:formatCode>
                <c:ptCount val="2"/>
                <c:pt idx="0">
                  <c:v>15110766709</c:v>
                </c:pt>
                <c:pt idx="1">
                  <c:v>3000000000</c:v>
                </c:pt>
              </c:numCache>
            </c:numRef>
          </c:val>
          <c:extLst xmlns:c16r2="http://schemas.microsoft.com/office/drawing/2015/06/chart">
            <c:ext xmlns:c16="http://schemas.microsoft.com/office/drawing/2014/chart" uri="{C3380CC4-5D6E-409C-BE32-E72D297353CC}">
              <c16:uniqueId val="{00000002-A114-DE4F-B85A-76D49976C5E4}"/>
            </c:ext>
          </c:extLst>
        </c:ser>
        <c:dLbls>
          <c:showLegendKey val="0"/>
          <c:showVal val="0"/>
          <c:showCatName val="0"/>
          <c:showSerName val="0"/>
          <c:showPercent val="0"/>
          <c:showBubbleSize val="0"/>
        </c:dLbls>
        <c:gapWidth val="219"/>
        <c:overlap val="-27"/>
        <c:axId val="66777472"/>
        <c:axId val="66779008"/>
      </c:barChart>
      <c:catAx>
        <c:axId val="66777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rgbClr val="FF0000"/>
                </a:solidFill>
                <a:latin typeface="+mn-lt"/>
                <a:ea typeface="+mn-ea"/>
                <a:cs typeface="+mn-cs"/>
              </a:defRPr>
            </a:pPr>
            <a:endParaRPr lang="en-US"/>
          </a:p>
        </c:txPr>
        <c:crossAx val="66779008"/>
        <c:crosses val="autoZero"/>
        <c:auto val="1"/>
        <c:lblAlgn val="ctr"/>
        <c:lblOffset val="100"/>
        <c:noMultiLvlLbl val="0"/>
      </c:catAx>
      <c:valAx>
        <c:axId val="6677900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777472"/>
        <c:crosses val="autoZero"/>
        <c:crossBetween val="between"/>
        <c:dispUnits>
          <c:builtInUnit val="billions"/>
        </c:dispUnits>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rgbClr val="FF0000"/>
                </a:solidFill>
                <a:latin typeface="+mn-lt"/>
                <a:ea typeface="+mn-ea"/>
                <a:cs typeface="+mn-cs"/>
              </a:defRPr>
            </a:pPr>
            <a:r>
              <a:rPr lang="en-US" dirty="0">
                <a:solidFill>
                  <a:srgbClr val="FF0000"/>
                </a:solidFill>
              </a:rPr>
              <a:t>Capital Expenditure Actual Performance</a:t>
            </a:r>
          </a:p>
        </c:rich>
      </c:tx>
      <c:layout>
        <c:manualLayout>
          <c:xMode val="edge"/>
          <c:yMode val="edge"/>
          <c:x val="0.17921568627450982"/>
          <c:y val="0"/>
        </c:manualLayout>
      </c:layout>
      <c:overlay val="0"/>
      <c:spPr>
        <a:noFill/>
        <a:ln>
          <a:noFill/>
        </a:ln>
        <a:effectLst/>
      </c:spPr>
    </c:title>
    <c:autoTitleDeleted val="0"/>
    <c:plotArea>
      <c:layout/>
      <c:barChart>
        <c:barDir val="col"/>
        <c:grouping val="clustered"/>
        <c:varyColors val="0"/>
        <c:ser>
          <c:idx val="0"/>
          <c:order val="0"/>
          <c:spPr>
            <a:solidFill>
              <a:schemeClr val="accent1"/>
            </a:solidFill>
            <a:ln w="19050">
              <a:solidFill>
                <a:schemeClr val="lt1"/>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D9E5-8B48-A721-12A086E15FF8}"/>
              </c:ext>
            </c:extLst>
          </c:dPt>
          <c:dPt>
            <c:idx val="1"/>
            <c:invertIfNegative val="0"/>
            <c:bubble3D val="0"/>
            <c:spPr>
              <a:solidFill>
                <a:srgbClr val="F0A22E"/>
              </a:solidFill>
              <a:ln w="19050">
                <a:solidFill>
                  <a:schemeClr val="lt1"/>
                </a:solidFill>
              </a:ln>
              <a:effectLst/>
            </c:spPr>
            <c:extLst xmlns:c16r2="http://schemas.microsoft.com/office/drawing/2015/06/chart">
              <c:ext xmlns:c16="http://schemas.microsoft.com/office/drawing/2014/chart" uri="{C3380CC4-5D6E-409C-BE32-E72D297353CC}">
                <c16:uniqueId val="{00000003-D9E5-8B48-A721-12A086E15FF8}"/>
              </c:ext>
            </c:extLst>
          </c:dPt>
          <c:dLbls>
            <c:dLbl>
              <c:idx val="0"/>
              <c:layout>
                <c:manualLayout>
                  <c:x val="1.9839431835726416E-3"/>
                  <c:y val="-1.9976669582968984E-3"/>
                </c:manualLayout>
              </c:layout>
              <c:tx>
                <c:rich>
                  <a:bodyPr/>
                  <a:lstStyle/>
                  <a:p>
                    <a:fld id="{A14A742F-C00B-9141-9A4D-E3C9CCC98069}" type="VALUE">
                      <a:rPr lang="en-US" smtClean="0"/>
                      <a:pPr/>
                      <a:t>[VALUE]</a:t>
                    </a:fld>
                    <a:r>
                      <a:rPr lang="en-US" dirty="0"/>
                      <a:t> </a:t>
                    </a:r>
                    <a:r>
                      <a:rPr lang="en-US" dirty="0" err="1"/>
                      <a:t>Bn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1-D9E5-8B48-A721-12A086E15FF8}"/>
                </c:ext>
              </c:extLst>
            </c:dLbl>
            <c:dLbl>
              <c:idx val="1"/>
              <c:layout>
                <c:manualLayout>
                  <c:x val="-1.402140908857101E-3"/>
                  <c:y val="-5.4115226337449317E-3"/>
                </c:manualLayout>
              </c:layout>
              <c:tx>
                <c:rich>
                  <a:bodyPr/>
                  <a:lstStyle/>
                  <a:p>
                    <a:fld id="{D2A35837-04E7-0644-8DA5-A8CB61D85412}" type="VALUE">
                      <a:rPr lang="en-US" smtClean="0"/>
                      <a:pPr/>
                      <a:t>[VALUE]</a:t>
                    </a:fld>
                    <a:r>
                      <a:rPr lang="en-US" dirty="0"/>
                      <a:t> </a:t>
                    </a:r>
                    <a:r>
                      <a:rPr lang="en-US" dirty="0" err="1"/>
                      <a:t>Bn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3-D9E5-8B48-A721-12A086E15FF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'[Channel Marketing Budget1]Sheet2'!$B$93:$B$94</c:f>
              <c:strCache>
                <c:ptCount val="2"/>
                <c:pt idx="0">
                  <c:v>Q1 Approved Capital Expenditure (Estimate)</c:v>
                </c:pt>
                <c:pt idx="1">
                  <c:v>Q1 Approved capital Expenditure (Actual)</c:v>
                </c:pt>
              </c:strCache>
            </c:strRef>
          </c:cat>
          <c:val>
            <c:numRef>
              <c:f>'[Channel Marketing Budget1]Sheet2'!$C$93:$C$94</c:f>
              <c:numCache>
                <c:formatCode>#,##0</c:formatCode>
                <c:ptCount val="2"/>
                <c:pt idx="0">
                  <c:v>21902503316</c:v>
                </c:pt>
                <c:pt idx="1">
                  <c:v>5143889096</c:v>
                </c:pt>
              </c:numCache>
            </c:numRef>
          </c:val>
          <c:extLst xmlns:c16r2="http://schemas.microsoft.com/office/drawing/2015/06/chart">
            <c:ext xmlns:c16="http://schemas.microsoft.com/office/drawing/2014/chart" uri="{C3380CC4-5D6E-409C-BE32-E72D297353CC}">
              <c16:uniqueId val="{00000004-D9E5-8B48-A721-12A086E15FF8}"/>
            </c:ext>
          </c:extLst>
        </c:ser>
        <c:dLbls>
          <c:showLegendKey val="0"/>
          <c:showVal val="0"/>
          <c:showCatName val="0"/>
          <c:showSerName val="0"/>
          <c:showPercent val="0"/>
          <c:showBubbleSize val="0"/>
        </c:dLbls>
        <c:gapWidth val="100"/>
        <c:axId val="66921984"/>
        <c:axId val="66923520"/>
      </c:barChart>
      <c:catAx>
        <c:axId val="6692198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rgbClr val="FF0000"/>
                </a:solidFill>
                <a:latin typeface="+mn-lt"/>
                <a:ea typeface="+mn-ea"/>
                <a:cs typeface="+mn-cs"/>
              </a:defRPr>
            </a:pPr>
            <a:endParaRPr lang="en-US"/>
          </a:p>
        </c:txPr>
        <c:crossAx val="66923520"/>
        <c:crosses val="autoZero"/>
        <c:auto val="1"/>
        <c:lblAlgn val="ctr"/>
        <c:lblOffset val="100"/>
        <c:noMultiLvlLbl val="0"/>
      </c:catAx>
      <c:valAx>
        <c:axId val="669235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921984"/>
        <c:crosses val="autoZero"/>
        <c:crossBetween val="between"/>
        <c:dispUnits>
          <c:builtInUnit val="billions"/>
          <c:dispUnitsLbl>
            <c:layout>
              <c:manualLayout>
                <c:xMode val="edge"/>
                <c:yMode val="edge"/>
                <c:x val="3.2679738562091504E-3"/>
                <c:y val="0.52067901234567904"/>
              </c:manualLayout>
            </c:layout>
            <c:tx>
              <c:rich>
                <a:bodyPr rot="-5400000" spcFirstLastPara="1" vertOverflow="ellipsis" vert="horz" wrap="square" anchor="ctr" anchorCtr="1"/>
                <a:lstStyle/>
                <a:p>
                  <a:pPr>
                    <a:defRPr sz="1000" b="1" i="0" u="none" strike="noStrike" kern="1200" baseline="0">
                      <a:solidFill>
                        <a:srgbClr val="FF0000"/>
                      </a:solidFill>
                      <a:latin typeface="+mn-lt"/>
                      <a:ea typeface="+mn-ea"/>
                      <a:cs typeface="+mn-cs"/>
                    </a:defRPr>
                  </a:pPr>
                  <a:r>
                    <a:rPr lang="en-US" b="1" dirty="0">
                      <a:solidFill>
                        <a:srgbClr val="FF0000"/>
                      </a:solidFill>
                    </a:rPr>
                    <a:t>NGN Billions</a:t>
                  </a:r>
                </a:p>
              </c:rich>
            </c:tx>
            <c:spPr>
              <a:noFill/>
              <a:ln>
                <a:noFill/>
              </a:ln>
              <a:effectLst/>
            </c:spPr>
          </c:dispUnitsLbl>
        </c:dispUnits>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rgbClr val="FF0000"/>
                </a:solidFill>
                <a:latin typeface="+mn-lt"/>
                <a:ea typeface="+mn-ea"/>
                <a:cs typeface="+mn-cs"/>
              </a:defRPr>
            </a:pPr>
            <a:r>
              <a:rPr lang="en-US" dirty="0">
                <a:solidFill>
                  <a:srgbClr val="FF0000"/>
                </a:solidFill>
              </a:rPr>
              <a:t>Actual Capital Expenditure by Budget</a:t>
            </a:r>
            <a:r>
              <a:rPr lang="en-US" baseline="0" dirty="0">
                <a:solidFill>
                  <a:srgbClr val="FF0000"/>
                </a:solidFill>
              </a:rPr>
              <a:t> Line</a:t>
            </a:r>
            <a:endParaRPr lang="en-US" dirty="0">
              <a:solidFill>
                <a:srgbClr val="FF0000"/>
              </a:solidFill>
            </a:endParaRPr>
          </a:p>
        </c:rich>
      </c:tx>
      <c:layout>
        <c:manualLayout>
          <c:xMode val="edge"/>
          <c:yMode val="edge"/>
          <c:x val="0.15658711217183771"/>
          <c:y val="8.6299892125134836E-3"/>
        </c:manualLayout>
      </c:layout>
      <c:overlay val="0"/>
      <c:spPr>
        <a:noFill/>
        <a:ln>
          <a:noFill/>
        </a:ln>
        <a:effectLst/>
      </c:spPr>
    </c:title>
    <c:autoTitleDeleted val="0"/>
    <c:plotArea>
      <c:layout/>
      <c:barChart>
        <c:barDir val="bar"/>
        <c:grouping val="clustered"/>
        <c:varyColors val="0"/>
        <c:ser>
          <c:idx val="0"/>
          <c:order val="0"/>
          <c:spPr>
            <a:solidFill>
              <a:schemeClr val="accent2"/>
            </a:solidFill>
            <a:ln>
              <a:noFill/>
            </a:ln>
            <a:effectLst/>
          </c:spPr>
          <c:invertIfNegative val="0"/>
          <c:dLbls>
            <c:dLbl>
              <c:idx val="0"/>
              <c:tx>
                <c:rich>
                  <a:bodyPr/>
                  <a:lstStyle/>
                  <a:p>
                    <a:fld id="{F910DA31-AD67-AC49-9623-CB5BB89AD47F}" type="VALUE">
                      <a:rPr lang="en-US" smtClean="0"/>
                      <a:pPr/>
                      <a:t>[VALUE]</a:t>
                    </a:fld>
                    <a:r>
                      <a:rPr lang="en-US"/>
                      <a:t> Mn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6-DA9E-0940-AC0D-1447DDD03803}"/>
                </c:ext>
              </c:extLst>
            </c:dLbl>
            <c:dLbl>
              <c:idx val="1"/>
              <c:tx>
                <c:rich>
                  <a:bodyPr/>
                  <a:lstStyle/>
                  <a:p>
                    <a:fld id="{3F19595E-4E95-5D4A-B069-555A8AB49F2B}" type="VALUE">
                      <a:rPr lang="en-US" smtClean="0"/>
                      <a:pPr/>
                      <a:t>[VALUE]</a:t>
                    </a:fld>
                    <a:r>
                      <a:rPr lang="en-US"/>
                      <a:t> Mn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5-DA9E-0940-AC0D-1447DDD03803}"/>
                </c:ext>
              </c:extLst>
            </c:dLbl>
            <c:dLbl>
              <c:idx val="2"/>
              <c:tx>
                <c:rich>
                  <a:bodyPr/>
                  <a:lstStyle/>
                  <a:p>
                    <a:fld id="{9D4082DE-ACD0-4047-979E-689C31657CA9}" type="VALUE">
                      <a:rPr lang="en-US" smtClean="0"/>
                      <a:pPr/>
                      <a:t>[VALUE]</a:t>
                    </a:fld>
                    <a:r>
                      <a:rPr lang="en-US"/>
                      <a:t> Mn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4-DA9E-0940-AC0D-1447DDD03803}"/>
                </c:ext>
              </c:extLst>
            </c:dLbl>
            <c:dLbl>
              <c:idx val="3"/>
              <c:tx>
                <c:rich>
                  <a:bodyPr/>
                  <a:lstStyle/>
                  <a:p>
                    <a:fld id="{E77247F8-0CB4-E547-9B69-2ADA2C3246CB}" type="VALUE">
                      <a:rPr lang="en-US" smtClean="0"/>
                      <a:pPr/>
                      <a:t>[VALUE]</a:t>
                    </a:fld>
                    <a:r>
                      <a:rPr lang="en-US"/>
                      <a:t> Mn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3-DA9E-0940-AC0D-1447DDD03803}"/>
                </c:ext>
              </c:extLst>
            </c:dLbl>
            <c:dLbl>
              <c:idx val="4"/>
              <c:tx>
                <c:rich>
                  <a:bodyPr/>
                  <a:lstStyle/>
                  <a:p>
                    <a:fld id="{9EFBB462-371C-E942-A9FD-977A1428B47D}" type="VALUE">
                      <a:rPr lang="en-US" smtClean="0"/>
                      <a:pPr/>
                      <a:t>[VALUE]</a:t>
                    </a:fld>
                    <a:r>
                      <a:rPr lang="en-US"/>
                      <a:t> Mn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2-DA9E-0940-AC0D-1447DDD03803}"/>
                </c:ext>
              </c:extLst>
            </c:dLbl>
            <c:dLbl>
              <c:idx val="5"/>
              <c:tx>
                <c:rich>
                  <a:bodyPr/>
                  <a:lstStyle/>
                  <a:p>
                    <a:fld id="{683E0376-E2AA-7E44-BE9F-103D00112F89}" type="VALUE">
                      <a:rPr lang="en-US" smtClean="0"/>
                      <a:pPr/>
                      <a:t>[VALUE]</a:t>
                    </a:fld>
                    <a:r>
                      <a:rPr lang="en-US"/>
                      <a:t> Mn</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1-DA9E-0940-AC0D-1447DDD0380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'[Channel Marketing Budget1]Sheet2'!$B$83:$B$88</c:f>
              <c:strCache>
                <c:ptCount val="6"/>
                <c:pt idx="0">
                  <c:v>Health </c:v>
                </c:pt>
                <c:pt idx="1">
                  <c:v>Equipment</c:v>
                </c:pt>
                <c:pt idx="2">
                  <c:v>Building </c:v>
                </c:pt>
                <c:pt idx="3">
                  <c:v>Social Investment and Food Security </c:v>
                </c:pt>
                <c:pt idx="4">
                  <c:v>Road Construction and Electrification Projects      </c:v>
                </c:pt>
                <c:pt idx="5">
                  <c:v>Debt Servicing</c:v>
                </c:pt>
              </c:strCache>
            </c:strRef>
          </c:cat>
          <c:val>
            <c:numRef>
              <c:f>'[Channel Marketing Budget1]Sheet2'!$C$83:$C$88</c:f>
              <c:numCache>
                <c:formatCode>#,##0</c:formatCode>
                <c:ptCount val="6"/>
                <c:pt idx="0">
                  <c:v>329943071.5</c:v>
                </c:pt>
                <c:pt idx="1">
                  <c:v>155923237.5</c:v>
                </c:pt>
                <c:pt idx="2">
                  <c:v>73566666.670000002</c:v>
                </c:pt>
                <c:pt idx="3">
                  <c:v>21131000</c:v>
                </c:pt>
                <c:pt idx="4">
                  <c:v>488691370.81</c:v>
                </c:pt>
                <c:pt idx="5">
                  <c:v>4074633749.4699998</c:v>
                </c:pt>
              </c:numCache>
            </c:numRef>
          </c:val>
          <c:extLst xmlns:c16r2="http://schemas.microsoft.com/office/drawing/2015/06/chart">
            <c:ext xmlns:c16="http://schemas.microsoft.com/office/drawing/2014/chart" uri="{C3380CC4-5D6E-409C-BE32-E72D297353CC}">
              <c16:uniqueId val="{00000000-DA9E-0940-AC0D-1447DDD03803}"/>
            </c:ext>
          </c:extLst>
        </c:ser>
        <c:dLbls>
          <c:showLegendKey val="0"/>
          <c:showVal val="0"/>
          <c:showCatName val="0"/>
          <c:showSerName val="0"/>
          <c:showPercent val="0"/>
          <c:showBubbleSize val="0"/>
        </c:dLbls>
        <c:gapWidth val="182"/>
        <c:axId val="66974848"/>
        <c:axId val="66976384"/>
      </c:barChart>
      <c:catAx>
        <c:axId val="669748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976384"/>
        <c:crosses val="autoZero"/>
        <c:auto val="1"/>
        <c:lblAlgn val="ctr"/>
        <c:lblOffset val="100"/>
        <c:noMultiLvlLbl val="0"/>
      </c:catAx>
      <c:valAx>
        <c:axId val="66976384"/>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974848"/>
        <c:crosses val="autoZero"/>
        <c:crossBetween val="between"/>
        <c:dispUnits>
          <c:builtInUnit val="millions"/>
          <c:dispUnitsLbl>
            <c:layout>
              <c:manualLayout>
                <c:xMode val="edge"/>
                <c:yMode val="edge"/>
                <c:x val="0.48770281698081297"/>
                <c:y val="0.95769147788565268"/>
              </c:manualLayout>
            </c:layout>
            <c:tx>
              <c:rich>
                <a:bodyPr rot="0" spcFirstLastPara="1" vertOverflow="ellipsis" vert="horz" wrap="square" anchor="ctr" anchorCtr="1"/>
                <a:lstStyle/>
                <a:p>
                  <a:pPr>
                    <a:defRPr sz="1400" b="0" i="0" u="none" strike="noStrike" kern="1200" baseline="0">
                      <a:solidFill>
                        <a:srgbClr val="FF0000"/>
                      </a:solidFill>
                      <a:latin typeface="+mn-lt"/>
                      <a:ea typeface="+mn-ea"/>
                      <a:cs typeface="+mn-cs"/>
                    </a:defRPr>
                  </a:pPr>
                  <a:r>
                    <a:rPr lang="en-US" sz="1400" dirty="0">
                      <a:solidFill>
                        <a:srgbClr val="FF0000"/>
                      </a:solidFill>
                    </a:rPr>
                    <a:t>NGN Millions</a:t>
                  </a:r>
                </a:p>
              </c:rich>
            </c:tx>
            <c:spPr>
              <a:noFill/>
              <a:ln>
                <a:noFill/>
              </a:ln>
              <a:effectLst/>
            </c:spPr>
          </c:dispUnitsLbl>
        </c:dispUnits>
      </c:valAx>
      <c:spPr>
        <a:noFill/>
        <a:ln w="25400">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0.76154</cdr:x>
      <cdr:y>0.72251</cdr:y>
    </cdr:from>
    <cdr:to>
      <cdr:x>0.82658</cdr:x>
      <cdr:y>0.7633</cdr:y>
    </cdr:to>
    <cdr:sp macro="" textlink="">
      <cdr:nvSpPr>
        <cdr:cNvPr id="2" name="TextBox 23">
          <a:extLst xmlns:a="http://schemas.openxmlformats.org/drawingml/2006/main">
            <a:ext uri="{FF2B5EF4-FFF2-40B4-BE49-F238E27FC236}">
              <a16:creationId xmlns:a16="http://schemas.microsoft.com/office/drawing/2014/main" xmlns="" id="{17772AEA-8750-4E44-BFD4-B2B8F1054687}"/>
            </a:ext>
          </a:extLst>
        </cdr:cNvPr>
        <cdr:cNvSpPr txBox="1"/>
      </cdr:nvSpPr>
      <cdr:spPr>
        <a:xfrm xmlns:a="http://schemas.openxmlformats.org/drawingml/2006/main">
          <a:off x="7137565" y="4087828"/>
          <a:ext cx="60960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900" dirty="0"/>
            <a:t>20.07%</a:t>
          </a:r>
        </a:p>
      </cdr:txBody>
    </cdr:sp>
  </cdr:relSizeAnchor>
  <cdr:relSizeAnchor xmlns:cdr="http://schemas.openxmlformats.org/drawingml/2006/chartDrawing">
    <cdr:from>
      <cdr:x>0.91659</cdr:x>
      <cdr:y>0.77421</cdr:y>
    </cdr:from>
    <cdr:to>
      <cdr:x>0.98163</cdr:x>
      <cdr:y>0.81501</cdr:y>
    </cdr:to>
    <cdr:sp macro="" textlink="">
      <cdr:nvSpPr>
        <cdr:cNvPr id="3" name="TextBox 23">
          <a:extLst xmlns:a="http://schemas.openxmlformats.org/drawingml/2006/main">
            <a:ext uri="{FF2B5EF4-FFF2-40B4-BE49-F238E27FC236}">
              <a16:creationId xmlns:a16="http://schemas.microsoft.com/office/drawing/2014/main" xmlns="" id="{17772AEA-8750-4E44-BFD4-B2B8F1054687}"/>
            </a:ext>
          </a:extLst>
        </cdr:cNvPr>
        <cdr:cNvSpPr txBox="1"/>
      </cdr:nvSpPr>
      <cdr:spPr>
        <a:xfrm xmlns:a="http://schemas.openxmlformats.org/drawingml/2006/main">
          <a:off x="8590808" y="4380383"/>
          <a:ext cx="60960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900" dirty="0"/>
            <a:t>0.0%</a:t>
          </a:r>
        </a:p>
      </cdr:txBody>
    </cdr:sp>
  </cdr:relSizeAnchor>
</c:userShapes>
</file>

<file path=ppt/drawings/drawing2.xml><?xml version="1.0" encoding="utf-8"?>
<c:userShapes xmlns:c="http://schemas.openxmlformats.org/drawingml/2006/chart">
  <cdr:relSizeAnchor xmlns:cdr="http://schemas.openxmlformats.org/drawingml/2006/chartDrawing">
    <cdr:from>
      <cdr:x>0.84874</cdr:x>
      <cdr:y>0.05816</cdr:y>
    </cdr:from>
    <cdr:to>
      <cdr:x>0.93277</cdr:x>
      <cdr:y>0.10688</cdr:y>
    </cdr:to>
    <cdr:sp macro="" textlink="">
      <cdr:nvSpPr>
        <cdr:cNvPr id="2" name="TextBox 30">
          <a:extLst xmlns:a="http://schemas.openxmlformats.org/drawingml/2006/main">
            <a:ext uri="{FF2B5EF4-FFF2-40B4-BE49-F238E27FC236}">
              <a16:creationId xmlns:a16="http://schemas.microsoft.com/office/drawing/2014/main" xmlns="" id="{0EF841F5-74C3-AF4D-916B-00B04C1E7B95}"/>
            </a:ext>
          </a:extLst>
        </cdr:cNvPr>
        <cdr:cNvSpPr txBox="1"/>
      </cdr:nvSpPr>
      <cdr:spPr>
        <a:xfrm xmlns:a="http://schemas.openxmlformats.org/drawingml/2006/main">
          <a:off x="7696200" y="274770"/>
          <a:ext cx="762000" cy="230173"/>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900" dirty="0"/>
            <a:t>(NGN </a:t>
          </a:r>
          <a:r>
            <a:rPr lang="en-US" sz="900" dirty="0" err="1"/>
            <a:t>bn</a:t>
          </a:r>
          <a:r>
            <a:rPr lang="en-US" sz="900" dirty="0"/>
            <a: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1"/>
            <a:ext cx="30559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9" y="1"/>
            <a:ext cx="3055937" cy="465138"/>
          </a:xfrm>
          <a:prstGeom prst="rect">
            <a:avLst/>
          </a:prstGeom>
        </p:spPr>
        <p:txBody>
          <a:bodyPr vert="horz" lIns="91440" tIns="45720" rIns="91440" bIns="45720" rtlCol="0"/>
          <a:lstStyle>
            <a:lvl1pPr algn="r">
              <a:defRPr sz="1200"/>
            </a:lvl1pPr>
          </a:lstStyle>
          <a:p>
            <a:fld id="{FCD319F7-7B73-423C-8F1B-E4734205D894}" type="datetimeFigureOut">
              <a:rPr lang="en-US" smtClean="0"/>
              <a:pPr/>
              <a:t>5/16/2018</a:t>
            </a:fld>
            <a:endParaRPr lang="en-US"/>
          </a:p>
        </p:txBody>
      </p:sp>
      <p:sp>
        <p:nvSpPr>
          <p:cNvPr id="4" name="Slide Image Placeholder 3"/>
          <p:cNvSpPr>
            <a:spLocks noGrp="1" noRot="1" noChangeAspect="1"/>
          </p:cNvSpPr>
          <p:nvPr>
            <p:ph type="sldImg" idx="2"/>
          </p:nvPr>
        </p:nvSpPr>
        <p:spPr>
          <a:xfrm>
            <a:off x="1006475" y="698500"/>
            <a:ext cx="504190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1" y="4421193"/>
            <a:ext cx="5643563" cy="41894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5" y="8842376"/>
            <a:ext cx="305593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9" y="8842376"/>
            <a:ext cx="3055937" cy="465138"/>
          </a:xfrm>
          <a:prstGeom prst="rect">
            <a:avLst/>
          </a:prstGeom>
        </p:spPr>
        <p:txBody>
          <a:bodyPr vert="horz" lIns="91440" tIns="45720" rIns="91440" bIns="45720" rtlCol="0" anchor="b"/>
          <a:lstStyle>
            <a:lvl1pPr algn="r">
              <a:defRPr sz="1200"/>
            </a:lvl1pPr>
          </a:lstStyle>
          <a:p>
            <a:fld id="{26711316-32DC-442B-8D50-796A67458483}" type="slidenum">
              <a:rPr lang="en-US" smtClean="0"/>
              <a:pPr/>
              <a:t>‹#›</a:t>
            </a:fld>
            <a:endParaRPr lang="en-US"/>
          </a:p>
        </p:txBody>
      </p:sp>
    </p:spTree>
    <p:extLst>
      <p:ext uri="{BB962C8B-B14F-4D97-AF65-F5344CB8AC3E}">
        <p14:creationId xmlns:p14="http://schemas.microsoft.com/office/powerpoint/2010/main" val="4640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4" name="Slide Number Placeholder 3"/>
          <p:cNvSpPr>
            <a:spLocks noGrp="1"/>
          </p:cNvSpPr>
          <p:nvPr>
            <p:ph type="sldNum" sz="quarter" idx="10"/>
          </p:nvPr>
        </p:nvSpPr>
        <p:spPr/>
        <p:txBody>
          <a:bodyPr/>
          <a:lstStyle/>
          <a:p>
            <a:fld id="{26711316-32DC-442B-8D50-796A67458483}" type="slidenum">
              <a:rPr lang="en-US" smtClean="0"/>
              <a:pPr/>
              <a:t>1</a:t>
            </a:fld>
            <a:endParaRPr lang="en-US"/>
          </a:p>
        </p:txBody>
      </p:sp>
    </p:spTree>
    <p:extLst>
      <p:ext uri="{BB962C8B-B14F-4D97-AF65-F5344CB8AC3E}">
        <p14:creationId xmlns:p14="http://schemas.microsoft.com/office/powerpoint/2010/main" val="1549918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4</a:t>
            </a:fld>
            <a:endParaRPr lang="en-US"/>
          </a:p>
        </p:txBody>
      </p:sp>
    </p:spTree>
    <p:extLst>
      <p:ext uri="{BB962C8B-B14F-4D97-AF65-F5344CB8AC3E}">
        <p14:creationId xmlns:p14="http://schemas.microsoft.com/office/powerpoint/2010/main" val="3107235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711316-32DC-442B-8D50-796A67458483}" type="slidenum">
              <a:rPr lang="en-US" smtClean="0"/>
              <a:pPr/>
              <a:t>5</a:t>
            </a:fld>
            <a:endParaRPr lang="en-US"/>
          </a:p>
        </p:txBody>
      </p:sp>
    </p:spTree>
    <p:extLst>
      <p:ext uri="{BB962C8B-B14F-4D97-AF65-F5344CB8AC3E}">
        <p14:creationId xmlns:p14="http://schemas.microsoft.com/office/powerpoint/2010/main" val="2581100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4" name="Slide Number Placeholder 3"/>
          <p:cNvSpPr>
            <a:spLocks noGrp="1"/>
          </p:cNvSpPr>
          <p:nvPr>
            <p:ph type="sldNum" sz="quarter" idx="10"/>
          </p:nvPr>
        </p:nvSpPr>
        <p:spPr/>
        <p:txBody>
          <a:bodyPr/>
          <a:lstStyle/>
          <a:p>
            <a:fld id="{26711316-32DC-442B-8D50-796A67458483}" type="slidenum">
              <a:rPr lang="en-US" smtClean="0"/>
              <a:pPr/>
              <a:t>7</a:t>
            </a:fld>
            <a:endParaRPr lang="en-US"/>
          </a:p>
        </p:txBody>
      </p:sp>
    </p:spTree>
    <p:extLst>
      <p:ext uri="{BB962C8B-B14F-4D97-AF65-F5344CB8AC3E}">
        <p14:creationId xmlns:p14="http://schemas.microsoft.com/office/powerpoint/2010/main" val="3873021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711316-32DC-442B-8D50-796A67458483}" type="slidenum">
              <a:rPr lang="en-US" smtClean="0"/>
              <a:pPr/>
              <a:t>8</a:t>
            </a:fld>
            <a:endParaRPr lang="en-US"/>
          </a:p>
        </p:txBody>
      </p:sp>
    </p:spTree>
    <p:extLst>
      <p:ext uri="{BB962C8B-B14F-4D97-AF65-F5344CB8AC3E}">
        <p14:creationId xmlns:p14="http://schemas.microsoft.com/office/powerpoint/2010/main" val="3856333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10</a:t>
            </a:fld>
            <a:endParaRPr lang="en-US"/>
          </a:p>
        </p:txBody>
      </p:sp>
    </p:spTree>
    <p:extLst>
      <p:ext uri="{BB962C8B-B14F-4D97-AF65-F5344CB8AC3E}">
        <p14:creationId xmlns:p14="http://schemas.microsoft.com/office/powerpoint/2010/main" val="721432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12</a:t>
            </a:fld>
            <a:endParaRPr lang="en-US"/>
          </a:p>
        </p:txBody>
      </p:sp>
    </p:spTree>
    <p:extLst>
      <p:ext uri="{BB962C8B-B14F-4D97-AF65-F5344CB8AC3E}">
        <p14:creationId xmlns:p14="http://schemas.microsoft.com/office/powerpoint/2010/main" val="1100800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57212" y="5349903"/>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412750" y="4853412"/>
            <a:ext cx="9163050" cy="1222375"/>
          </a:xfrm>
        </p:spPr>
        <p:txBody>
          <a:bodyPr anchor="t"/>
          <a:lstStyle/>
          <a:p>
            <a:r>
              <a:rPr kumimoji="0" lang="en-US"/>
              <a:t>Click to edit Master title style</a:t>
            </a:r>
          </a:p>
        </p:txBody>
      </p:sp>
      <p:sp>
        <p:nvSpPr>
          <p:cNvPr id="9" name="Subtitle 8"/>
          <p:cNvSpPr>
            <a:spLocks noGrp="1"/>
          </p:cNvSpPr>
          <p:nvPr>
            <p:ph type="subTitle" idx="1"/>
          </p:nvPr>
        </p:nvSpPr>
        <p:spPr>
          <a:xfrm>
            <a:off x="412750" y="3886200"/>
            <a:ext cx="916305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0C3D43BD-8F85-45C6-BB35-6A1A23AF46E0}" type="datetimeFigureOut">
              <a:rPr lang="en-US" smtClean="0"/>
              <a:pPr/>
              <a:t>5/16/2018</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915400" y="6473952"/>
            <a:ext cx="822198" cy="246888"/>
          </a:xfrm>
        </p:spPr>
        <p:txBody>
          <a:bodyPr/>
          <a:lstStyle/>
          <a:p>
            <a:fld id="{04D38BEB-D161-42A8-9CCF-BCC5450D92A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3D43BD-8F85-45C6-BB35-6A1A23AF46E0}"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29500" y="549277"/>
            <a:ext cx="1981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95300" y="549277"/>
            <a:ext cx="67691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3D43BD-8F85-45C6-BB35-6A1A23AF46E0}"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0C3D43BD-8F85-45C6-BB35-6A1A23AF46E0}" type="datetimeFigureOut">
              <a:rPr lang="en-US" smtClean="0"/>
              <a:pPr/>
              <a:t>5/16/2018</a:t>
            </a:fld>
            <a:endParaRPr lang="en-US"/>
          </a:p>
        </p:txBody>
      </p:sp>
      <p:sp>
        <p:nvSpPr>
          <p:cNvPr id="19" name="Footer Placeholder 18"/>
          <p:cNvSpPr>
            <a:spLocks noGrp="1"/>
          </p:cNvSpPr>
          <p:nvPr>
            <p:ph type="ftr" sz="quarter" idx="11"/>
          </p:nvPr>
        </p:nvSpPr>
        <p:spPr>
          <a:xfrm>
            <a:off x="3879850" y="76201"/>
            <a:ext cx="3136900" cy="288925"/>
          </a:xfrm>
        </p:spPr>
        <p:txBody>
          <a:bodyPr/>
          <a:lstStyle/>
          <a:p>
            <a:endParaRPr lang="en-US"/>
          </a:p>
        </p:txBody>
      </p:sp>
      <p:sp>
        <p:nvSpPr>
          <p:cNvPr id="16" name="Slide Number Placeholder 15"/>
          <p:cNvSpPr>
            <a:spLocks noGrp="1"/>
          </p:cNvSpPr>
          <p:nvPr>
            <p:ph type="sldNum" sz="quarter" idx="12"/>
          </p:nvPr>
        </p:nvSpPr>
        <p:spPr>
          <a:xfrm>
            <a:off x="8915400" y="6473952"/>
            <a:ext cx="822198" cy="246888"/>
          </a:xfrm>
        </p:spPr>
        <p:txBody>
          <a:bodyPr/>
          <a:lstStyle/>
          <a:p>
            <a:fld id="{04D38BEB-D161-42A8-9CCF-BCC5450D92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57212" y="3444903"/>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412750" y="1676400"/>
            <a:ext cx="916305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0C3D43BD-8F85-45C6-BB35-6A1A23AF46E0}" type="datetimeFigureOut">
              <a:rPr lang="en-US" smtClean="0"/>
              <a:pPr/>
              <a:t>5/16/2018</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4D38BEB-D161-42A8-9CCF-BCC5450D92AD}" type="slidenum">
              <a:rPr lang="en-US" smtClean="0"/>
              <a:pPr/>
              <a:t>‹#›</a:t>
            </a:fld>
            <a:endParaRPr lang="en-US"/>
          </a:p>
        </p:txBody>
      </p:sp>
      <p:sp>
        <p:nvSpPr>
          <p:cNvPr id="8" name="Title 7"/>
          <p:cNvSpPr>
            <a:spLocks noGrp="1"/>
          </p:cNvSpPr>
          <p:nvPr>
            <p:ph type="title"/>
          </p:nvPr>
        </p:nvSpPr>
        <p:spPr>
          <a:xfrm>
            <a:off x="195515" y="2947086"/>
            <a:ext cx="94107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26898" y="457200"/>
            <a:ext cx="9410700" cy="841248"/>
          </a:xfrm>
        </p:spPr>
        <p:txBody>
          <a:bodyPr/>
          <a:lstStyle/>
          <a:p>
            <a:r>
              <a:rPr kumimoji="0" lang="en-US"/>
              <a:t>Click to edit Master title style</a:t>
            </a:r>
          </a:p>
        </p:txBody>
      </p:sp>
      <p:sp>
        <p:nvSpPr>
          <p:cNvPr id="14" name="Content Placeholder 13"/>
          <p:cNvSpPr>
            <a:spLocks noGrp="1"/>
          </p:cNvSpPr>
          <p:nvPr>
            <p:ph sz="half" idx="1"/>
          </p:nvPr>
        </p:nvSpPr>
        <p:spPr>
          <a:xfrm>
            <a:off x="330200" y="1600200"/>
            <a:ext cx="454025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5035550" y="1600200"/>
            <a:ext cx="470535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0C3D43BD-8F85-45C6-BB35-6A1A23AF46E0}" type="datetimeFigureOut">
              <a:rPr lang="en-US" smtClean="0"/>
              <a:pPr/>
              <a:t>5/16/2018</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30200" y="5410200"/>
            <a:ext cx="932815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304898" y="666750"/>
            <a:ext cx="4648102"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5032111" y="666750"/>
            <a:ext cx="464992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304898" y="1316038"/>
            <a:ext cx="4648102"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5036124" y="1316038"/>
            <a:ext cx="4645914"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0C3D43BD-8F85-45C6-BB35-6A1A23AF46E0}" type="datetimeFigureOut">
              <a:rPr lang="en-US" smtClean="0"/>
              <a:pPr/>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915400" y="6477000"/>
            <a:ext cx="825500" cy="246888"/>
          </a:xfrm>
        </p:spPr>
        <p:txBody>
          <a:bodyPr/>
          <a:lstStyle/>
          <a:p>
            <a:fld id="{04D38BEB-D161-42A8-9CCF-BCC5450D92AD}" type="slidenum">
              <a:rPr lang="en-US" smtClean="0"/>
              <a:pPr/>
              <a:t>‹#›</a:t>
            </a:fld>
            <a:endParaRPr lang="en-US"/>
          </a:p>
        </p:txBody>
      </p:sp>
      <p:sp>
        <p:nvSpPr>
          <p:cNvPr id="11" name="Straight Connector 10"/>
          <p:cNvSpPr>
            <a:spLocks noChangeShapeType="1"/>
          </p:cNvSpPr>
          <p:nvPr/>
        </p:nvSpPr>
        <p:spPr bwMode="auto">
          <a:xfrm>
            <a:off x="557212" y="6019801"/>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26898" y="457200"/>
            <a:ext cx="94107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0C3D43BD-8F85-45C6-BB35-6A1A23AF46E0}" type="datetimeFigureOut">
              <a:rPr lang="en-US" smtClean="0"/>
              <a:pPr/>
              <a:t>5/16/2018</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C3D43BD-8F85-45C6-BB35-6A1A23AF46E0}" type="datetimeFigureOut">
              <a:rPr lang="en-US" smtClean="0"/>
              <a:pPr/>
              <a:t>5/16/2018</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57212" y="5849118"/>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95300" y="5486400"/>
            <a:ext cx="916305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95300" y="609600"/>
            <a:ext cx="3259006"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872971" y="609600"/>
            <a:ext cx="5785379"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0C3D43BD-8F85-45C6-BB35-6A1A23AF46E0}" type="datetimeFigureOut">
              <a:rPr lang="en-US" smtClean="0"/>
              <a:pPr/>
              <a:t>5/16/2018</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797300" y="616634"/>
            <a:ext cx="54483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0C3D43BD-8F85-45C6-BB35-6A1A23AF46E0}" type="datetimeFigureOut">
              <a:rPr lang="en-US" smtClean="0"/>
              <a:pPr/>
              <a:t>5/16/2018</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4D38BEB-D161-42A8-9CCF-BCC5450D92AD}" type="slidenum">
              <a:rPr lang="en-US" smtClean="0"/>
              <a:pPr/>
              <a:t>‹#›</a:t>
            </a:fld>
            <a:endParaRPr lang="en-US"/>
          </a:p>
        </p:txBody>
      </p:sp>
      <p:sp>
        <p:nvSpPr>
          <p:cNvPr id="17" name="Title 16"/>
          <p:cNvSpPr>
            <a:spLocks noGrp="1"/>
          </p:cNvSpPr>
          <p:nvPr>
            <p:ph type="title"/>
          </p:nvPr>
        </p:nvSpPr>
        <p:spPr>
          <a:xfrm>
            <a:off x="412750" y="4993760"/>
            <a:ext cx="635635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412750" y="5533218"/>
            <a:ext cx="635635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57212" y="1050899"/>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30200" y="1554163"/>
            <a:ext cx="94107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7016750" y="76201"/>
            <a:ext cx="2724150" cy="288925"/>
          </a:xfrm>
          <a:prstGeom prst="rect">
            <a:avLst/>
          </a:prstGeom>
        </p:spPr>
        <p:txBody>
          <a:bodyPr vert="horz"/>
          <a:lstStyle>
            <a:lvl1pPr algn="l" eaLnBrk="1" latinLnBrk="0" hangingPunct="1">
              <a:defRPr kumimoji="0" sz="1200">
                <a:solidFill>
                  <a:schemeClr val="accent1">
                    <a:shade val="75000"/>
                  </a:schemeClr>
                </a:solidFill>
              </a:defRPr>
            </a:lvl1pPr>
          </a:lstStyle>
          <a:p>
            <a:fld id="{0C3D43BD-8F85-45C6-BB35-6A1A23AF46E0}" type="datetimeFigureOut">
              <a:rPr lang="en-US" smtClean="0"/>
              <a:pPr/>
              <a:t>5/16/2018</a:t>
            </a:fld>
            <a:endParaRPr lang="en-US"/>
          </a:p>
        </p:txBody>
      </p:sp>
      <p:sp>
        <p:nvSpPr>
          <p:cNvPr id="28" name="Footer Placeholder 27"/>
          <p:cNvSpPr>
            <a:spLocks noGrp="1"/>
          </p:cNvSpPr>
          <p:nvPr>
            <p:ph type="ftr" sz="quarter" idx="3"/>
          </p:nvPr>
        </p:nvSpPr>
        <p:spPr>
          <a:xfrm>
            <a:off x="3384550" y="76201"/>
            <a:ext cx="36322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915400" y="6477001"/>
            <a:ext cx="825500" cy="244475"/>
          </a:xfrm>
          <a:prstGeom prst="rect">
            <a:avLst/>
          </a:prstGeom>
        </p:spPr>
        <p:txBody>
          <a:bodyPr vert="horz"/>
          <a:lstStyle>
            <a:lvl1pPr algn="r" eaLnBrk="1" latinLnBrk="0" hangingPunct="1">
              <a:defRPr kumimoji="0" sz="1200">
                <a:solidFill>
                  <a:schemeClr val="accent1">
                    <a:shade val="75000"/>
                  </a:schemeClr>
                </a:solidFill>
              </a:defRPr>
            </a:lvl1pPr>
          </a:lstStyle>
          <a:p>
            <a:fld id="{04D38BEB-D161-42A8-9CCF-BCC5450D92AD}" type="slidenum">
              <a:rPr lang="en-US" smtClean="0"/>
              <a:pPr/>
              <a:t>‹#›</a:t>
            </a:fld>
            <a:endParaRPr lang="en-US"/>
          </a:p>
        </p:txBody>
      </p:sp>
      <p:sp>
        <p:nvSpPr>
          <p:cNvPr id="10" name="Title Placeholder 9"/>
          <p:cNvSpPr>
            <a:spLocks noGrp="1"/>
          </p:cNvSpPr>
          <p:nvPr>
            <p:ph type="title"/>
          </p:nvPr>
        </p:nvSpPr>
        <p:spPr>
          <a:xfrm>
            <a:off x="330200" y="457200"/>
            <a:ext cx="94107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57212" y="1050899"/>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57212" y="1057987"/>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228392"/>
            <a:ext cx="8648700" cy="969496"/>
          </a:xfrm>
          <a:prstGeom prst="rect">
            <a:avLst/>
          </a:prstGeom>
        </p:spPr>
        <p:txBody>
          <a:bodyPr wrap="square">
            <a:spAutoFit/>
          </a:bodyPr>
          <a:lstStyle/>
          <a:p>
            <a:pPr algn="ctr"/>
            <a:endParaRPr lang="en-US" b="1" dirty="0">
              <a:solidFill>
                <a:srgbClr val="7030A0"/>
              </a:solidFill>
              <a:effectLst/>
              <a:latin typeface="Lucida Calligraphy" pitchFamily="66" charset="0"/>
              <a:ea typeface="Calibri"/>
              <a:cs typeface="Times New Roman"/>
            </a:endParaRPr>
          </a:p>
          <a:p>
            <a:pPr algn="ctr"/>
            <a:endParaRPr lang="en-US" b="1" dirty="0">
              <a:solidFill>
                <a:srgbClr val="7030A0"/>
              </a:solidFill>
              <a:latin typeface="Lucida Calligraphy" pitchFamily="66" charset="0"/>
              <a:ea typeface="Calibri"/>
              <a:cs typeface="Times New Roman"/>
            </a:endParaRPr>
          </a:p>
          <a:p>
            <a:pPr algn="just">
              <a:lnSpc>
                <a:spcPct val="150000"/>
              </a:lnSpc>
            </a:pPr>
            <a:endParaRPr lang="en-US" sz="1400" dirty="0">
              <a:solidFill>
                <a:srgbClr val="7030A0"/>
              </a:solidFill>
              <a:latin typeface="Lucida Calligraphy" pitchFamily="66" charset="0"/>
              <a:ea typeface="Calibri"/>
              <a:cs typeface="Times New Roman"/>
            </a:endParaRPr>
          </a:p>
        </p:txBody>
      </p:sp>
      <p:sp>
        <p:nvSpPr>
          <p:cNvPr id="5" name="Rounded Rectangle 4"/>
          <p:cNvSpPr/>
          <p:nvPr/>
        </p:nvSpPr>
        <p:spPr>
          <a:xfrm>
            <a:off x="762000" y="457200"/>
            <a:ext cx="8610600" cy="59436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3200" dirty="0">
                <a:solidFill>
                  <a:srgbClr val="002060"/>
                </a:solidFill>
                <a:latin typeface="Berlin Sans FB Demi" pitchFamily="34" charset="0"/>
              </a:rPr>
              <a:t>1</a:t>
            </a:r>
            <a:r>
              <a:rPr lang="en-US" sz="3200" baseline="30000" dirty="0">
                <a:solidFill>
                  <a:srgbClr val="002060"/>
                </a:solidFill>
                <a:latin typeface="Berlin Sans FB Demi" pitchFamily="34" charset="0"/>
              </a:rPr>
              <a:t>ST</a:t>
            </a:r>
            <a:r>
              <a:rPr lang="en-US" sz="3200" dirty="0">
                <a:solidFill>
                  <a:srgbClr val="002060"/>
                </a:solidFill>
                <a:latin typeface="Berlin Sans FB Demi" pitchFamily="34" charset="0"/>
              </a:rPr>
              <a:t>  QUARTER BUDGET PERFORMANCE REPORT FOR YEAR 2018</a:t>
            </a:r>
          </a:p>
          <a:p>
            <a:pPr algn="ctr"/>
            <a:endParaRPr lang="en-US" sz="3200" dirty="0">
              <a:solidFill>
                <a:srgbClr val="002060"/>
              </a:solidFill>
              <a:latin typeface="Berlin Sans FB Demi" pitchFamily="34" charset="0"/>
            </a:endParaRPr>
          </a:p>
          <a:p>
            <a:pPr algn="ctr"/>
            <a:r>
              <a:rPr lang="en-US" sz="3200" i="1" dirty="0">
                <a:solidFill>
                  <a:srgbClr val="FF0000"/>
                </a:solidFill>
                <a:latin typeface="Berlin Sans FB Demi" pitchFamily="34" charset="0"/>
              </a:rPr>
              <a:t>PREPARED BY</a:t>
            </a:r>
          </a:p>
          <a:p>
            <a:pPr algn="ctr"/>
            <a:endParaRPr lang="en-US" sz="3200" dirty="0">
              <a:latin typeface="Berlin Sans FB Demi" pitchFamily="34" charset="0"/>
            </a:endParaRPr>
          </a:p>
          <a:p>
            <a:pPr algn="ctr"/>
            <a:endParaRPr lang="en-US" sz="3200" dirty="0">
              <a:latin typeface="Berlin Sans FB Demi" pitchFamily="34" charset="0"/>
            </a:endParaRPr>
          </a:p>
          <a:p>
            <a:pPr algn="ctr"/>
            <a:r>
              <a:rPr lang="en-US" sz="3200" dirty="0">
                <a:solidFill>
                  <a:srgbClr val="002060"/>
                </a:solidFill>
                <a:latin typeface="Berlin Sans FB Demi" pitchFamily="34" charset="0"/>
              </a:rPr>
              <a:t>MINISTRY OF BUDGET AND PLANNING</a:t>
            </a:r>
          </a:p>
        </p:txBody>
      </p:sp>
    </p:spTree>
    <p:extLst>
      <p:ext uri="{BB962C8B-B14F-4D97-AF65-F5344CB8AC3E}">
        <p14:creationId xmlns:p14="http://schemas.microsoft.com/office/powerpoint/2010/main" val="3342830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762000"/>
            <a:ext cx="8458200" cy="2031325"/>
          </a:xfrm>
          <a:prstGeom prst="rect">
            <a:avLst/>
          </a:prstGeom>
        </p:spPr>
        <p:txBody>
          <a:bodyPr wrap="square">
            <a:spAutoFit/>
          </a:bodyPr>
          <a:lstStyle/>
          <a:p>
            <a:pPr algn="just"/>
            <a:r>
              <a:rPr lang="en-US" b="1" dirty="0">
                <a:solidFill>
                  <a:srgbClr val="C00000"/>
                </a:solidFill>
                <a:latin typeface="Lucida Calligraphy" pitchFamily="66" charset="0"/>
              </a:rPr>
              <a:t>CAPITAL RECEIPTS (TRANSFER SURPLUS, GRANTS AND LOANS)</a:t>
            </a:r>
          </a:p>
          <a:p>
            <a:pPr algn="just"/>
            <a:r>
              <a:rPr lang="en-US" dirty="0">
                <a:latin typeface="Lucida Calligraphy" pitchFamily="66" charset="0"/>
              </a:rPr>
              <a:t>The total approved capital receipts for the year 2018 was N60,443,066,836 out of which the sum of N15,110,766,709 represents the first quarter figures (Jan-March., 2018). Out of this sum for the period under review, the sum of N3,000,000,000 was the actual collection, representing 19.85% performance.</a:t>
            </a:r>
          </a:p>
        </p:txBody>
      </p:sp>
    </p:spTree>
    <p:extLst>
      <p:ext uri="{BB962C8B-B14F-4D97-AF65-F5344CB8AC3E}">
        <p14:creationId xmlns:p14="http://schemas.microsoft.com/office/powerpoint/2010/main" val="1246665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xmlns="" id="{4087FB9D-D522-E34A-897D-9314F846AEDC}"/>
              </a:ext>
            </a:extLst>
          </p:cNvPr>
          <p:cNvGraphicFramePr>
            <a:graphicFrameLocks/>
          </p:cNvGraphicFramePr>
          <p:nvPr>
            <p:extLst>
              <p:ext uri="{D42A27DB-BD31-4B8C-83A1-F6EECF244321}">
                <p14:modId xmlns:p14="http://schemas.microsoft.com/office/powerpoint/2010/main" val="4261726594"/>
              </p:ext>
            </p:extLst>
          </p:nvPr>
        </p:nvGraphicFramePr>
        <p:xfrm>
          <a:off x="914400" y="533400"/>
          <a:ext cx="8077200" cy="5715000"/>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Arrow Connector 5">
            <a:extLst>
              <a:ext uri="{FF2B5EF4-FFF2-40B4-BE49-F238E27FC236}">
                <a16:creationId xmlns:a16="http://schemas.microsoft.com/office/drawing/2014/main" xmlns="" id="{721DEB07-FCCF-B844-9972-26CC459EE765}"/>
              </a:ext>
            </a:extLst>
          </p:cNvPr>
          <p:cNvCxnSpPr>
            <a:cxnSpLocks/>
          </p:cNvCxnSpPr>
          <p:nvPr/>
        </p:nvCxnSpPr>
        <p:spPr>
          <a:xfrm>
            <a:off x="6248400" y="4953000"/>
            <a:ext cx="0" cy="83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xmlns="" id="{7A17628F-A2E1-2B44-B397-8D269DE2EFF8}"/>
              </a:ext>
            </a:extLst>
          </p:cNvPr>
          <p:cNvSpPr txBox="1"/>
          <p:nvPr/>
        </p:nvSpPr>
        <p:spPr>
          <a:xfrm>
            <a:off x="5791200" y="5256684"/>
            <a:ext cx="609600" cy="230832"/>
          </a:xfrm>
          <a:prstGeom prst="rect">
            <a:avLst/>
          </a:prstGeom>
          <a:noFill/>
        </p:spPr>
        <p:txBody>
          <a:bodyPr wrap="square" rtlCol="0">
            <a:spAutoFit/>
          </a:bodyPr>
          <a:lstStyle/>
          <a:p>
            <a:r>
              <a:rPr lang="en-US" sz="900" dirty="0"/>
              <a:t>19.85%</a:t>
            </a:r>
          </a:p>
        </p:txBody>
      </p:sp>
    </p:spTree>
    <p:extLst>
      <p:ext uri="{BB962C8B-B14F-4D97-AF65-F5344CB8AC3E}">
        <p14:creationId xmlns:p14="http://schemas.microsoft.com/office/powerpoint/2010/main" val="816455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914400"/>
            <a:ext cx="8382000" cy="4247317"/>
          </a:xfrm>
          <a:prstGeom prst="rect">
            <a:avLst/>
          </a:prstGeom>
        </p:spPr>
        <p:txBody>
          <a:bodyPr wrap="square">
            <a:spAutoFit/>
          </a:bodyPr>
          <a:lstStyle/>
          <a:p>
            <a:pPr algn="just"/>
            <a:r>
              <a:rPr lang="en-US" b="1" dirty="0">
                <a:solidFill>
                  <a:srgbClr val="C00000"/>
                </a:solidFill>
                <a:latin typeface="Lucida Calligraphy" pitchFamily="66" charset="0"/>
              </a:rPr>
              <a:t>CAPITAL EXPENDITURE: </a:t>
            </a:r>
          </a:p>
          <a:p>
            <a:pPr algn="just"/>
            <a:r>
              <a:rPr lang="en-US" dirty="0">
                <a:latin typeface="Lucida Calligraphy" pitchFamily="66" charset="0"/>
              </a:rPr>
              <a:t>The total sum of N88,802,571,192 was approved for capital expenditure for the year 2018. Out of this, the sum of N21,902,503,316 represents the first quarter estimates (Jan.-March, 2018) out of which, the sum N5,143,889,096</a:t>
            </a:r>
            <a:r>
              <a:rPr lang="en-US" dirty="0"/>
              <a:t> </a:t>
            </a:r>
            <a:r>
              <a:rPr lang="en-US" dirty="0">
                <a:latin typeface="Lucida Calligraphy" pitchFamily="66" charset="0"/>
              </a:rPr>
              <a:t>was the actual capital expenditure, representing 23.49% performance. (Graph below)</a:t>
            </a:r>
          </a:p>
          <a:p>
            <a:pPr algn="just"/>
            <a:endParaRPr lang="en-US" dirty="0">
              <a:latin typeface="Lucida Calligraphy" pitchFamily="66" charset="0"/>
            </a:endParaRPr>
          </a:p>
          <a:p>
            <a:pPr algn="just"/>
            <a:r>
              <a:rPr lang="en-US" dirty="0">
                <a:latin typeface="Lucida Calligraphy" pitchFamily="66" charset="0"/>
              </a:rPr>
              <a:t>Below is a summary of Capital Expenditure by Budget Line:</a:t>
            </a:r>
          </a:p>
          <a:p>
            <a:pPr algn="just"/>
            <a:endParaRPr lang="en-US" dirty="0">
              <a:latin typeface="Lucida Calligraphy" pitchFamily="66" charset="0"/>
            </a:endParaRPr>
          </a:p>
          <a:p>
            <a:pPr algn="just"/>
            <a:r>
              <a:rPr lang="en-US" dirty="0">
                <a:latin typeface="Lucida Calligraphy" pitchFamily="66" charset="0"/>
              </a:rPr>
              <a:t>Health</a:t>
            </a:r>
            <a:r>
              <a:rPr lang="en-US" dirty="0"/>
              <a:t> 		  			                          </a:t>
            </a:r>
            <a:r>
              <a:rPr lang="en-US" dirty="0">
                <a:latin typeface="Lucida Calligraphy" pitchFamily="66" charset="0"/>
              </a:rPr>
              <a:t>N</a:t>
            </a:r>
            <a:r>
              <a:rPr lang="en-US" dirty="0"/>
              <a:t>329,943,071.50 </a:t>
            </a:r>
            <a:endParaRPr lang="en-US" dirty="0">
              <a:latin typeface="Lucida Calligraphy" pitchFamily="66" charset="0"/>
            </a:endParaRPr>
          </a:p>
          <a:p>
            <a:pPr algn="just"/>
            <a:r>
              <a:rPr lang="en-US" dirty="0">
                <a:latin typeface="Lucida Calligraphy" pitchFamily="66" charset="0"/>
              </a:rPr>
              <a:t>Equipment	</a:t>
            </a:r>
            <a:r>
              <a:rPr lang="en-US" dirty="0"/>
              <a:t>				           </a:t>
            </a:r>
            <a:r>
              <a:rPr lang="en-US" dirty="0">
                <a:latin typeface="Lucida Calligraphy" pitchFamily="66" charset="0"/>
              </a:rPr>
              <a:t>N</a:t>
            </a:r>
            <a:r>
              <a:rPr lang="en-US" dirty="0"/>
              <a:t>155,923,237.50 </a:t>
            </a:r>
            <a:endParaRPr lang="en-US" dirty="0">
              <a:latin typeface="Lucida Calligraphy" pitchFamily="66" charset="0"/>
            </a:endParaRPr>
          </a:p>
          <a:p>
            <a:pPr algn="just"/>
            <a:r>
              <a:rPr lang="en-US" dirty="0">
                <a:latin typeface="Lucida Calligraphy" pitchFamily="66" charset="0"/>
              </a:rPr>
              <a:t>Building</a:t>
            </a:r>
            <a:r>
              <a:rPr lang="en-US" dirty="0"/>
              <a:t> 					           </a:t>
            </a:r>
            <a:r>
              <a:rPr lang="en-US" dirty="0">
                <a:latin typeface="Lucida Calligraphy" pitchFamily="66" charset="0"/>
              </a:rPr>
              <a:t>N</a:t>
            </a:r>
            <a:r>
              <a:rPr lang="en-US" dirty="0"/>
              <a:t>73,566,666.67 </a:t>
            </a:r>
            <a:endParaRPr lang="en-US" dirty="0">
              <a:latin typeface="Lucida Calligraphy" pitchFamily="66" charset="0"/>
            </a:endParaRPr>
          </a:p>
          <a:p>
            <a:pPr algn="just"/>
            <a:r>
              <a:rPr lang="en-US" dirty="0">
                <a:latin typeface="Lucida Calligraphy" pitchFamily="66" charset="0"/>
              </a:rPr>
              <a:t>Social Investment and Food Security</a:t>
            </a:r>
            <a:r>
              <a:rPr lang="en-US" dirty="0"/>
              <a:t> 		           </a:t>
            </a:r>
            <a:r>
              <a:rPr lang="en-US" dirty="0">
                <a:latin typeface="Lucida Calligraphy" pitchFamily="66" charset="0"/>
              </a:rPr>
              <a:t>N</a:t>
            </a:r>
            <a:r>
              <a:rPr lang="en-US" dirty="0"/>
              <a:t>21,131,000 </a:t>
            </a:r>
            <a:endParaRPr lang="en-US" dirty="0">
              <a:latin typeface="Lucida Calligraphy" pitchFamily="66" charset="0"/>
            </a:endParaRPr>
          </a:p>
          <a:p>
            <a:pPr algn="just"/>
            <a:r>
              <a:rPr lang="en-US" dirty="0">
                <a:latin typeface="Lucida Calligraphy" pitchFamily="66" charset="0"/>
              </a:rPr>
              <a:t>Road Construction and Electrification Projects</a:t>
            </a:r>
            <a:r>
              <a:rPr lang="en-US" dirty="0"/>
              <a:t> </a:t>
            </a:r>
            <a:r>
              <a:rPr lang="en-US" dirty="0">
                <a:latin typeface="Lucida Calligraphy" pitchFamily="66" charset="0"/>
              </a:rPr>
              <a:t>     N</a:t>
            </a:r>
            <a:r>
              <a:rPr lang="en-US" dirty="0"/>
              <a:t>488,691,370.81</a:t>
            </a:r>
            <a:endParaRPr lang="en-US" dirty="0">
              <a:latin typeface="Lucida Calligraphy" pitchFamily="66" charset="0"/>
            </a:endParaRPr>
          </a:p>
          <a:p>
            <a:pPr algn="just"/>
            <a:r>
              <a:rPr lang="en-US" dirty="0">
                <a:latin typeface="Lucida Calligraphy" pitchFamily="66" charset="0"/>
              </a:rPr>
              <a:t>Debt Servicing					        N</a:t>
            </a:r>
            <a:r>
              <a:rPr lang="en-US" dirty="0"/>
              <a:t>4,074,633,749.47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xmlns="" id="{247D88FC-04BF-734A-9819-2E709BD8E678}"/>
              </a:ext>
            </a:extLst>
          </p:cNvPr>
          <p:cNvGraphicFramePr>
            <a:graphicFrameLocks/>
          </p:cNvGraphicFramePr>
          <p:nvPr>
            <p:extLst>
              <p:ext uri="{D42A27DB-BD31-4B8C-83A1-F6EECF244321}">
                <p14:modId xmlns:p14="http://schemas.microsoft.com/office/powerpoint/2010/main" val="1759055469"/>
              </p:ext>
            </p:extLst>
          </p:nvPr>
        </p:nvGraphicFramePr>
        <p:xfrm>
          <a:off x="152400" y="152400"/>
          <a:ext cx="3886200" cy="6172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xmlns="" id="{4336DB21-930D-0D47-8913-2F6D0BEE9C44}"/>
              </a:ext>
            </a:extLst>
          </p:cNvPr>
          <p:cNvSpPr txBox="1"/>
          <p:nvPr/>
        </p:nvSpPr>
        <p:spPr>
          <a:xfrm>
            <a:off x="2095500" y="5371910"/>
            <a:ext cx="609600" cy="230832"/>
          </a:xfrm>
          <a:prstGeom prst="rect">
            <a:avLst/>
          </a:prstGeom>
          <a:noFill/>
        </p:spPr>
        <p:txBody>
          <a:bodyPr wrap="square" rtlCol="0">
            <a:spAutoFit/>
          </a:bodyPr>
          <a:lstStyle/>
          <a:p>
            <a:r>
              <a:rPr lang="en-US" sz="900" dirty="0"/>
              <a:t>23.49%</a:t>
            </a:r>
          </a:p>
        </p:txBody>
      </p:sp>
      <p:cxnSp>
        <p:nvCxnSpPr>
          <p:cNvPr id="6" name="Straight Arrow Connector 5">
            <a:extLst>
              <a:ext uri="{FF2B5EF4-FFF2-40B4-BE49-F238E27FC236}">
                <a16:creationId xmlns:a16="http://schemas.microsoft.com/office/drawing/2014/main" xmlns="" id="{4BEC8384-4BD3-5C46-8F74-1C44D269D4BC}"/>
              </a:ext>
            </a:extLst>
          </p:cNvPr>
          <p:cNvCxnSpPr>
            <a:cxnSpLocks/>
          </p:cNvCxnSpPr>
          <p:nvPr/>
        </p:nvCxnSpPr>
        <p:spPr>
          <a:xfrm>
            <a:off x="2590800" y="4876800"/>
            <a:ext cx="0" cy="8479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10" name="Chart 9">
            <a:extLst>
              <a:ext uri="{FF2B5EF4-FFF2-40B4-BE49-F238E27FC236}">
                <a16:creationId xmlns:a16="http://schemas.microsoft.com/office/drawing/2014/main" xmlns="" id="{D402D89A-0A58-3345-B05D-3FA9DB0B565C}"/>
              </a:ext>
            </a:extLst>
          </p:cNvPr>
          <p:cNvGraphicFramePr>
            <a:graphicFrameLocks/>
          </p:cNvGraphicFramePr>
          <p:nvPr>
            <p:extLst>
              <p:ext uri="{D42A27DB-BD31-4B8C-83A1-F6EECF244321}">
                <p14:modId xmlns:p14="http://schemas.microsoft.com/office/powerpoint/2010/main" val="243598417"/>
              </p:ext>
            </p:extLst>
          </p:nvPr>
        </p:nvGraphicFramePr>
        <p:xfrm>
          <a:off x="4419600" y="228600"/>
          <a:ext cx="5257800" cy="6148449"/>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xmlns="" id="{9FA6741A-2259-F849-8D96-3B6D45C69ACD}"/>
              </a:ext>
            </a:extLst>
          </p:cNvPr>
          <p:cNvSpPr txBox="1"/>
          <p:nvPr/>
        </p:nvSpPr>
        <p:spPr>
          <a:xfrm>
            <a:off x="4648200" y="6410696"/>
            <a:ext cx="5029200" cy="276999"/>
          </a:xfrm>
          <a:prstGeom prst="rect">
            <a:avLst/>
          </a:prstGeom>
          <a:noFill/>
        </p:spPr>
        <p:txBody>
          <a:bodyPr wrap="square" rtlCol="0">
            <a:spAutoFit/>
          </a:bodyPr>
          <a:lstStyle/>
          <a:p>
            <a:r>
              <a:rPr lang="en-US" sz="1200" dirty="0">
                <a:solidFill>
                  <a:srgbClr val="FF0000"/>
                </a:solidFill>
              </a:rPr>
              <a:t>Note: The Actual Capital Expenditure is depicted in Millions of Naira</a:t>
            </a:r>
          </a:p>
        </p:txBody>
      </p:sp>
    </p:spTree>
    <p:extLst>
      <p:ext uri="{BB962C8B-B14F-4D97-AF65-F5344CB8AC3E}">
        <p14:creationId xmlns:p14="http://schemas.microsoft.com/office/powerpoint/2010/main" val="1827609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0"/>
            <a:ext cx="8610600" cy="5632311"/>
          </a:xfrm>
          <a:prstGeom prst="rect">
            <a:avLst/>
          </a:prstGeom>
        </p:spPr>
        <p:txBody>
          <a:bodyPr wrap="square">
            <a:spAutoFit/>
          </a:bodyPr>
          <a:lstStyle/>
          <a:p>
            <a:pPr algn="ctr"/>
            <a:r>
              <a:rPr lang="en-US" b="1" dirty="0">
                <a:solidFill>
                  <a:srgbClr val="C00000"/>
                </a:solidFill>
                <a:latin typeface="Lucida Calligraphy" pitchFamily="66" charset="0"/>
                <a:ea typeface="Calibri"/>
                <a:cs typeface="Times New Roman"/>
              </a:rPr>
              <a:t>FIRST QUARTER BUDGET PERFORMANCE REPORT FOR YEAR 2018</a:t>
            </a:r>
            <a:endParaRPr lang="en-US" sz="1400" dirty="0">
              <a:solidFill>
                <a:srgbClr val="C00000"/>
              </a:solidFill>
              <a:latin typeface="Lucida Calligraphy" pitchFamily="66" charset="0"/>
              <a:ea typeface="Calibri"/>
              <a:cs typeface="Times New Roman"/>
            </a:endParaRPr>
          </a:p>
          <a:p>
            <a:pPr algn="just">
              <a:lnSpc>
                <a:spcPct val="150000"/>
              </a:lnSpc>
            </a:pPr>
            <a:r>
              <a:rPr lang="en-US" b="1" dirty="0">
                <a:solidFill>
                  <a:srgbClr val="C00000"/>
                </a:solidFill>
                <a:latin typeface="Lucida Calligraphy" pitchFamily="66" charset="0"/>
                <a:ea typeface="Calibri"/>
                <a:cs typeface="Times New Roman"/>
              </a:rPr>
              <a:t>Preamble</a:t>
            </a:r>
            <a:endParaRPr lang="en-US" sz="1400" dirty="0">
              <a:solidFill>
                <a:srgbClr val="C00000"/>
              </a:solidFill>
              <a:latin typeface="Lucida Calligraphy" pitchFamily="66" charset="0"/>
              <a:ea typeface="Calibri"/>
              <a:cs typeface="Times New Roman"/>
            </a:endParaRPr>
          </a:p>
          <a:p>
            <a:pPr algn="just">
              <a:lnSpc>
                <a:spcPct val="150000"/>
              </a:lnSpc>
            </a:pPr>
            <a:r>
              <a:rPr lang="en-US" dirty="0">
                <a:solidFill>
                  <a:srgbClr val="002060"/>
                </a:solidFill>
                <a:latin typeface="Lucida Calligraphy" pitchFamily="66" charset="0"/>
                <a:ea typeface="Calibri"/>
                <a:cs typeface="Times New Roman"/>
              </a:rPr>
              <a:t>The Ministry of Budget and Planning is, among other key functions, statutorily responsible for the preparation of quarterly Budget Performance Report. This function provides the state with a credible tool for assessing accountability, transparency and efficiency in governance. This document, therefore, conveys the Budget Performance for the first quarter of 2018.</a:t>
            </a:r>
            <a:endParaRPr lang="en-US" sz="1400" dirty="0">
              <a:solidFill>
                <a:srgbClr val="002060"/>
              </a:solidFill>
              <a:latin typeface="Lucida Calligraphy" pitchFamily="66" charset="0"/>
              <a:ea typeface="Calibri"/>
              <a:cs typeface="Times New Roman"/>
            </a:endParaRPr>
          </a:p>
          <a:p>
            <a:pPr algn="just">
              <a:lnSpc>
                <a:spcPct val="150000"/>
              </a:lnSpc>
            </a:pPr>
            <a:r>
              <a:rPr lang="en-US" dirty="0">
                <a:solidFill>
                  <a:srgbClr val="002060"/>
                </a:solidFill>
                <a:latin typeface="Lucida Calligraphy" pitchFamily="66" charset="0"/>
                <a:ea typeface="Calibri"/>
                <a:cs typeface="Times New Roman"/>
              </a:rPr>
              <a:t>The total Approved Budget package for the State in the period under review was N151,677,854,494. Out of this, the sum of N37,919,463,624 was for the first quarter estimates i.e. from  January-March, 2018. Of this amount, N16,016,690,308 was earmarked for recurrent services while </a:t>
            </a:r>
            <a:r>
              <a:rPr lang="en-US" dirty="0">
                <a:solidFill>
                  <a:srgbClr val="FF0000"/>
                </a:solidFill>
                <a:latin typeface="Lucida Calligraphy" pitchFamily="66" charset="0"/>
                <a:ea typeface="Calibri"/>
                <a:cs typeface="Times New Roman"/>
              </a:rPr>
              <a:t>N21,902,503,316</a:t>
            </a:r>
            <a:r>
              <a:rPr lang="en-US" dirty="0">
                <a:solidFill>
                  <a:srgbClr val="002060"/>
                </a:solidFill>
                <a:latin typeface="Lucida Calligraphy" pitchFamily="66" charset="0"/>
                <a:ea typeface="Calibri"/>
                <a:cs typeface="Times New Roman"/>
              </a:rPr>
              <a:t> was for capital projects/</a:t>
            </a:r>
            <a:r>
              <a:rPr lang="en-US" dirty="0" err="1">
                <a:solidFill>
                  <a:srgbClr val="002060"/>
                </a:solidFill>
                <a:latin typeface="Lucida Calligraphy" pitchFamily="66" charset="0"/>
                <a:ea typeface="Calibri"/>
                <a:cs typeface="Times New Roman"/>
              </a:rPr>
              <a:t>programmes</a:t>
            </a:r>
            <a:endParaRPr lang="en-US" dirty="0">
              <a:solidFill>
                <a:srgbClr val="002060"/>
              </a:solidFill>
              <a:latin typeface="Lucida Calligraphy" pitchFamily="66" charset="0"/>
              <a:ea typeface="Calibri"/>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6691" y="685800"/>
            <a:ext cx="8458200" cy="3139321"/>
          </a:xfrm>
          <a:prstGeom prst="rect">
            <a:avLst/>
          </a:prstGeom>
        </p:spPr>
        <p:txBody>
          <a:bodyPr wrap="square">
            <a:spAutoFit/>
          </a:bodyPr>
          <a:lstStyle/>
          <a:p>
            <a:r>
              <a:rPr lang="en-US" b="1" dirty="0">
                <a:solidFill>
                  <a:srgbClr val="C00000"/>
                </a:solidFill>
                <a:latin typeface="Lucida Calligraphy" pitchFamily="66" charset="0"/>
              </a:rPr>
              <a:t>RECURRENT REVENUE PERFORMANCE</a:t>
            </a:r>
          </a:p>
          <a:p>
            <a:endParaRPr lang="en-US" b="1" dirty="0">
              <a:solidFill>
                <a:srgbClr val="002060"/>
              </a:solidFill>
              <a:latin typeface="Lucida Calligraphy" pitchFamily="66" charset="0"/>
            </a:endParaRPr>
          </a:p>
          <a:p>
            <a:pPr algn="just"/>
            <a:r>
              <a:rPr lang="en-US" dirty="0">
                <a:solidFill>
                  <a:srgbClr val="002060"/>
                </a:solidFill>
                <a:latin typeface="Lucida Calligraphy" pitchFamily="66" charset="0"/>
              </a:rPr>
              <a:t>The total recurrent revenue estimates for first quarter (Jan. – March) 2018 was N22,808,696,915 (Internally Generated Revenue + Federation Accounts), However, the total sum of </a:t>
            </a:r>
            <a:r>
              <a:rPr lang="en-US" dirty="0">
                <a:solidFill>
                  <a:srgbClr val="FF0000"/>
                </a:solidFill>
                <a:latin typeface="Lucida Calligraphy" pitchFamily="66" charset="0"/>
              </a:rPr>
              <a:t>N16,728,826,926</a:t>
            </a:r>
            <a:r>
              <a:rPr lang="en-US" dirty="0">
                <a:solidFill>
                  <a:srgbClr val="002060"/>
                </a:solidFill>
              </a:rPr>
              <a:t> </a:t>
            </a:r>
            <a:r>
              <a:rPr lang="en-US" dirty="0">
                <a:solidFill>
                  <a:srgbClr val="002060"/>
                </a:solidFill>
                <a:latin typeface="Lucida Calligraphy" pitchFamily="66" charset="0"/>
              </a:rPr>
              <a:t>was realized, representing </a:t>
            </a:r>
            <a:r>
              <a:rPr lang="en-US" dirty="0">
                <a:solidFill>
                  <a:srgbClr val="FF0000"/>
                </a:solidFill>
                <a:latin typeface="Lucida Calligraphy" pitchFamily="66" charset="0"/>
              </a:rPr>
              <a:t>73.34%</a:t>
            </a:r>
            <a:r>
              <a:rPr lang="en-US" dirty="0">
                <a:solidFill>
                  <a:srgbClr val="002060"/>
                </a:solidFill>
                <a:latin typeface="Lucida Calligraphy" pitchFamily="66" charset="0"/>
              </a:rPr>
              <a:t> performance. Out of this amount realized, </a:t>
            </a:r>
            <a:r>
              <a:rPr lang="en-US" dirty="0">
                <a:solidFill>
                  <a:srgbClr val="FF0000"/>
                </a:solidFill>
                <a:latin typeface="Lucida Calligraphy" pitchFamily="66" charset="0"/>
              </a:rPr>
              <a:t>N2,528,461,174</a:t>
            </a:r>
            <a:r>
              <a:rPr lang="en-US" dirty="0">
                <a:solidFill>
                  <a:srgbClr val="002060"/>
                </a:solidFill>
                <a:latin typeface="Lucida Calligraphy" pitchFamily="66" charset="0"/>
              </a:rPr>
              <a:t> came from internally generated Revenue Sources while </a:t>
            </a:r>
            <a:r>
              <a:rPr lang="en-US" dirty="0">
                <a:solidFill>
                  <a:srgbClr val="FF0000"/>
                </a:solidFill>
                <a:latin typeface="Lucida Calligraphy" pitchFamily="66" charset="0"/>
              </a:rPr>
              <a:t>N14,200,365,752</a:t>
            </a:r>
            <a:r>
              <a:rPr lang="en-US" dirty="0">
                <a:solidFill>
                  <a:srgbClr val="002060"/>
                </a:solidFill>
                <a:latin typeface="Lucida Calligraphy" pitchFamily="66" charset="0"/>
              </a:rPr>
              <a:t> came from Federation Account. The breakdown of the actual revenue collected with the percentage performance during the period under review is presented in the table &amp; graph below.</a:t>
            </a:r>
          </a:p>
        </p:txBody>
      </p:sp>
    </p:spTree>
    <p:extLst>
      <p:ext uri="{BB962C8B-B14F-4D97-AF65-F5344CB8AC3E}">
        <p14:creationId xmlns:p14="http://schemas.microsoft.com/office/powerpoint/2010/main" val="16195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95300" y="367844"/>
            <a:ext cx="9080500"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endParaRPr lang="en-US" sz="1400" b="1" dirty="0">
              <a:latin typeface="Arial"/>
              <a:ea typeface="Calibri"/>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C00000"/>
                </a:solidFill>
                <a:effectLst/>
                <a:latin typeface="Times New Roman" pitchFamily="18" charset="0"/>
                <a:ea typeface="Calibri" pitchFamily="34" charset="0"/>
                <a:cs typeface="Times New Roman" pitchFamily="18" charset="0"/>
              </a:rPr>
              <a:t>A</a:t>
            </a:r>
            <a:r>
              <a:rPr kumimoji="0" lang="en-US"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lang="en-US" sz="1400" b="1" dirty="0">
                <a:solidFill>
                  <a:srgbClr val="C00000"/>
                </a:solidFill>
                <a:latin typeface="Times New Roman" pitchFamily="18" charset="0"/>
                <a:ea typeface="Calibri" pitchFamily="34" charset="0"/>
                <a:cs typeface="Times New Roman" pitchFamily="18" charset="0"/>
              </a:rPr>
              <a:t>: </a:t>
            </a:r>
            <a:r>
              <a:rPr kumimoji="0" lang="en-US" sz="1400" b="1" i="0" u="none" strike="noStrike" cap="none" normalizeH="0" baseline="0" dirty="0">
                <a:ln>
                  <a:noFill/>
                </a:ln>
                <a:solidFill>
                  <a:srgbClr val="C00000"/>
                </a:solidFill>
                <a:effectLst/>
                <a:latin typeface="Times New Roman" pitchFamily="18" charset="0"/>
                <a:ea typeface="Calibri" pitchFamily="34" charset="0"/>
                <a:cs typeface="Times New Roman" pitchFamily="18" charset="0"/>
              </a:rPr>
              <a:t>RECURRENT REVENUE PERFORMANCE </a:t>
            </a:r>
            <a:endParaRPr kumimoji="0" lang="en-US" sz="800" b="0" i="0" u="none" strike="noStrike" cap="none" normalizeH="0" baseline="0" dirty="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136900141"/>
              </p:ext>
            </p:extLst>
          </p:nvPr>
        </p:nvGraphicFramePr>
        <p:xfrm>
          <a:off x="495300" y="1219200"/>
          <a:ext cx="9080501" cy="4686300"/>
        </p:xfrm>
        <a:graphic>
          <a:graphicData uri="http://schemas.openxmlformats.org/drawingml/2006/table">
            <a:tbl>
              <a:tblPr firstRow="1" bandRow="1">
                <a:tableStyleId>{08FB837D-C827-4EFA-A057-4D05807E0F7C}</a:tableStyleId>
              </a:tblPr>
              <a:tblGrid>
                <a:gridCol w="947530">
                  <a:extLst>
                    <a:ext uri="{9D8B030D-6E8A-4147-A177-3AD203B41FA5}">
                      <a16:colId xmlns:a16="http://schemas.microsoft.com/office/drawing/2014/main" xmlns="" val="20000"/>
                    </a:ext>
                  </a:extLst>
                </a:gridCol>
                <a:gridCol w="1833770">
                  <a:extLst>
                    <a:ext uri="{9D8B030D-6E8A-4147-A177-3AD203B41FA5}">
                      <a16:colId xmlns:a16="http://schemas.microsoft.com/office/drawing/2014/main" xmlns="" val="20001"/>
                    </a:ext>
                  </a:extLst>
                </a:gridCol>
                <a:gridCol w="1482587">
                  <a:extLst>
                    <a:ext uri="{9D8B030D-6E8A-4147-A177-3AD203B41FA5}">
                      <a16:colId xmlns:a16="http://schemas.microsoft.com/office/drawing/2014/main" xmlns="" val="20002"/>
                    </a:ext>
                  </a:extLst>
                </a:gridCol>
                <a:gridCol w="1500257">
                  <a:extLst>
                    <a:ext uri="{9D8B030D-6E8A-4147-A177-3AD203B41FA5}">
                      <a16:colId xmlns:a16="http://schemas.microsoft.com/office/drawing/2014/main" xmlns="" val="20003"/>
                    </a:ext>
                  </a:extLst>
                </a:gridCol>
                <a:gridCol w="1671338">
                  <a:extLst>
                    <a:ext uri="{9D8B030D-6E8A-4147-A177-3AD203B41FA5}">
                      <a16:colId xmlns:a16="http://schemas.microsoft.com/office/drawing/2014/main" xmlns="" val="20004"/>
                    </a:ext>
                  </a:extLst>
                </a:gridCol>
                <a:gridCol w="1645019">
                  <a:extLst>
                    <a:ext uri="{9D8B030D-6E8A-4147-A177-3AD203B41FA5}">
                      <a16:colId xmlns:a16="http://schemas.microsoft.com/office/drawing/2014/main" xmlns="" val="20005"/>
                    </a:ext>
                  </a:extLst>
                </a:gridCol>
              </a:tblGrid>
              <a:tr h="590550">
                <a:tc>
                  <a:txBody>
                    <a:bodyPr/>
                    <a:lstStyle/>
                    <a:p>
                      <a:pPr algn="ctr"/>
                      <a:r>
                        <a:rPr lang="en-US" sz="1400" dirty="0">
                          <a:solidFill>
                            <a:schemeClr val="bg1"/>
                          </a:solidFill>
                        </a:rPr>
                        <a:t>S/NO</a:t>
                      </a:r>
                    </a:p>
                    <a:p>
                      <a:pPr algn="ctr"/>
                      <a:endParaRPr lang="en-US" sz="1400" dirty="0">
                        <a:solidFill>
                          <a:schemeClr val="bg1"/>
                        </a:solidFill>
                      </a:endParaRP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A</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DETAILS</a:t>
                      </a:r>
                    </a:p>
                    <a:p>
                      <a:pPr algn="ctr"/>
                      <a:endParaRPr lang="en-US" sz="1400" dirty="0">
                        <a:solidFill>
                          <a:schemeClr val="bg1"/>
                        </a:solidFill>
                      </a:endParaRP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B</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APPROVED ESTIMATES 2018</a:t>
                      </a:r>
                    </a:p>
                    <a:p>
                      <a:pPr algn="ctr"/>
                      <a:endParaRPr lang="en-US" sz="1400" dirty="0">
                        <a:solidFill>
                          <a:schemeClr val="bg1"/>
                        </a:solidFill>
                      </a:endParaRPr>
                    </a:p>
                    <a:p>
                      <a:pPr algn="ctr"/>
                      <a:r>
                        <a:rPr lang="en-US" sz="1400" dirty="0">
                          <a:solidFill>
                            <a:schemeClr val="bg1"/>
                          </a:solidFill>
                        </a:rPr>
                        <a:t>C</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APPROVED ESTIMATES Jan. – March. 2018</a:t>
                      </a:r>
                    </a:p>
                    <a:p>
                      <a:pPr algn="ctr"/>
                      <a:endParaRPr lang="en-US" sz="1400" dirty="0">
                        <a:solidFill>
                          <a:schemeClr val="bg1"/>
                        </a:solidFill>
                      </a:endParaRPr>
                    </a:p>
                    <a:p>
                      <a:pPr algn="ctr"/>
                      <a:r>
                        <a:rPr lang="en-US" sz="1400" dirty="0">
                          <a:solidFill>
                            <a:schemeClr val="bg1"/>
                          </a:solidFill>
                        </a:rPr>
                        <a:t>D</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ACTUAL REVENUE </a:t>
                      </a:r>
                      <a:r>
                        <a:rPr lang="en-US" sz="1400" baseline="0" dirty="0">
                          <a:solidFill>
                            <a:schemeClr val="bg1"/>
                          </a:solidFill>
                        </a:rPr>
                        <a:t> </a:t>
                      </a:r>
                    </a:p>
                    <a:p>
                      <a:pPr algn="ctr"/>
                      <a:r>
                        <a:rPr lang="en-US" sz="1400" baseline="0" dirty="0">
                          <a:solidFill>
                            <a:schemeClr val="bg1"/>
                          </a:solidFill>
                        </a:rPr>
                        <a:t>AS AT </a:t>
                      </a:r>
                    </a:p>
                    <a:p>
                      <a:pPr algn="ctr"/>
                      <a:r>
                        <a:rPr lang="en-US" sz="1400" baseline="0" dirty="0">
                          <a:solidFill>
                            <a:schemeClr val="bg1"/>
                          </a:solidFill>
                        </a:rPr>
                        <a:t> 31/03/18</a:t>
                      </a:r>
                    </a:p>
                    <a:p>
                      <a:pPr algn="ctr"/>
                      <a:endParaRPr lang="en-US" sz="1400" baseline="0" dirty="0">
                        <a:solidFill>
                          <a:schemeClr val="bg1"/>
                        </a:solidFill>
                      </a:endParaRPr>
                    </a:p>
                    <a:p>
                      <a:pPr algn="ctr"/>
                      <a:r>
                        <a:rPr lang="en-US" sz="1400" baseline="0" dirty="0">
                          <a:solidFill>
                            <a:schemeClr val="bg1"/>
                          </a:solidFill>
                        </a:rPr>
                        <a:t>E</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 PERFORMANCE (E/DX100)</a:t>
                      </a: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F</a:t>
                      </a:r>
                      <a:endParaRPr lang="en-US" sz="1400" dirty="0">
                        <a:solidFill>
                          <a:schemeClr val="bg1"/>
                        </a:solidFill>
                        <a:latin typeface="Arial" pitchFamily="34" charset="0"/>
                        <a:cs typeface="Arial" pitchFamily="34" charset="0"/>
                      </a:endParaRPr>
                    </a:p>
                  </a:txBody>
                  <a:tcPr marL="99060" marR="99060">
                    <a:solidFill>
                      <a:srgbClr val="54B0F0"/>
                    </a:solidFill>
                  </a:tcPr>
                </a:tc>
                <a:extLst>
                  <a:ext uri="{0D108BD9-81ED-4DB2-BD59-A6C34878D82A}">
                    <a16:rowId xmlns:a16="http://schemas.microsoft.com/office/drawing/2014/main" xmlns="" val="10000"/>
                  </a:ext>
                </a:extLst>
              </a:tr>
              <a:tr h="426720">
                <a:tc>
                  <a:txBody>
                    <a:bodyPr/>
                    <a:lstStyle/>
                    <a:p>
                      <a:pPr algn="ctr"/>
                      <a:r>
                        <a:rPr lang="en-US" sz="1200" dirty="0">
                          <a:solidFill>
                            <a:schemeClr val="bg1"/>
                          </a:solidFill>
                        </a:rPr>
                        <a:t>1.</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effectLst/>
                        </a:rPr>
                        <a:t>Internal Revenue</a:t>
                      </a:r>
                      <a:endParaRPr lang="en-US" sz="1100" dirty="0">
                        <a:solidFill>
                          <a:schemeClr val="bg1"/>
                        </a:solidFill>
                        <a:effectLst/>
                        <a:latin typeface="+mn-lt"/>
                        <a:ea typeface="Calibri"/>
                        <a:cs typeface="Times New Roman"/>
                      </a:endParaRPr>
                    </a:p>
                  </a:txBody>
                  <a:tcPr marL="99060" marR="99060">
                    <a:solidFill>
                      <a:srgbClr val="54B0F0"/>
                    </a:solidFill>
                  </a:tcPr>
                </a:tc>
                <a:tc>
                  <a:txBody>
                    <a:bodyPr/>
                    <a:lstStyle/>
                    <a:p>
                      <a:pPr algn="r"/>
                      <a:r>
                        <a:rPr lang="en-US" sz="1200" dirty="0">
                          <a:solidFill>
                            <a:schemeClr val="bg1"/>
                          </a:solidFill>
                        </a:rPr>
                        <a:t>33,661,542,542</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algn="r" defTabSz="914400" rtl="0" eaLnBrk="1" fontAlgn="b" latinLnBrk="0" hangingPunct="1"/>
                      <a:r>
                        <a:rPr kumimoji="0" lang="en-US" sz="1200" kern="1200" dirty="0">
                          <a:solidFill>
                            <a:schemeClr val="bg1"/>
                          </a:solidFill>
                        </a:rPr>
                        <a:t>8,415,385,636</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kumimoji="0" lang="en-US" sz="1200" kern="1200" dirty="0">
                          <a:solidFill>
                            <a:schemeClr val="bg1"/>
                          </a:solidFill>
                        </a:rPr>
                        <a:t>2,528,461,174</a:t>
                      </a:r>
                      <a:endParaRPr kumimoji="0"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ctr" defTabSz="914400" rtl="0" eaLnBrk="1" fontAlgn="b" latinLnBrk="0" hangingPunct="1"/>
                      <a:r>
                        <a:rPr kumimoji="0" lang="en-US" sz="1200" kern="1200" dirty="0">
                          <a:solidFill>
                            <a:srgbClr val="FF0000"/>
                          </a:solidFill>
                        </a:rPr>
                        <a:t>30.05</a:t>
                      </a:r>
                      <a:endParaRPr kumimoji="0" lang="en-US" sz="1200" kern="1200" dirty="0">
                        <a:solidFill>
                          <a:srgbClr val="FF0000"/>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xmlns="" val="10001"/>
                  </a:ext>
                </a:extLst>
              </a:tr>
              <a:tr h="521970">
                <a:tc>
                  <a:txBody>
                    <a:bodyPr/>
                    <a:lstStyle/>
                    <a:p>
                      <a:pPr algn="ctr"/>
                      <a:r>
                        <a:rPr lang="en-US" sz="1200" dirty="0">
                          <a:solidFill>
                            <a:schemeClr val="bg1"/>
                          </a:solidFill>
                        </a:rPr>
                        <a:t>2.</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effectLst/>
                        </a:rPr>
                        <a:t>State share from the federation Account</a:t>
                      </a:r>
                      <a:endParaRPr lang="en-US" sz="1100" dirty="0">
                        <a:solidFill>
                          <a:schemeClr val="bg1"/>
                        </a:solidFill>
                        <a:effectLst/>
                      </a:endParaRPr>
                    </a:p>
                    <a:p>
                      <a:pPr algn="l"/>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lvl="0" indent="0" algn="r" defTabSz="914400" rtl="0" eaLnBrk="1" fontAlgn="auto" latinLnBrk="0" hangingPunct="1">
                        <a:lnSpc>
                          <a:spcPct val="150000"/>
                        </a:lnSpc>
                        <a:spcBef>
                          <a:spcPts val="0"/>
                        </a:spcBef>
                        <a:spcAft>
                          <a:spcPts val="0"/>
                        </a:spcAft>
                        <a:buClrTx/>
                        <a:buSzTx/>
                        <a:buFontTx/>
                        <a:buNone/>
                        <a:tabLst/>
                        <a:defRPr/>
                      </a:pPr>
                      <a:r>
                        <a:rPr lang="en-US" sz="1200" kern="1200" noProof="0" dirty="0">
                          <a:solidFill>
                            <a:schemeClr val="bg1"/>
                          </a:solidFill>
                        </a:rPr>
                        <a:t>33,459,657,108</a:t>
                      </a:r>
                      <a:endParaRPr lang="en-US" sz="1200" kern="1200" noProof="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r" defTabSz="914400" rtl="0" eaLnBrk="1" fontAlgn="b" latinLnBrk="0" hangingPunct="1"/>
                      <a:r>
                        <a:rPr kumimoji="0" lang="en-US" sz="1200" kern="1200" dirty="0">
                          <a:solidFill>
                            <a:schemeClr val="bg1"/>
                          </a:solidFill>
                        </a:rPr>
                        <a:t>8,364,914,277</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11,212,638,603</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ctr" defTabSz="914400" rtl="0" eaLnBrk="1" fontAlgn="b" latinLnBrk="0" hangingPunct="1"/>
                      <a:r>
                        <a:rPr kumimoji="0" lang="en-US" sz="1200" kern="1200" dirty="0">
                          <a:solidFill>
                            <a:schemeClr val="bg1"/>
                          </a:solidFill>
                        </a:rPr>
                        <a:t>134.04</a:t>
                      </a:r>
                      <a:endParaRPr kumimoji="0"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xmlns="" val="10002"/>
                  </a:ext>
                </a:extLst>
              </a:tr>
              <a:tr h="491490">
                <a:tc>
                  <a:txBody>
                    <a:bodyPr/>
                    <a:lstStyle/>
                    <a:p>
                      <a:pPr algn="ctr"/>
                      <a:r>
                        <a:rPr lang="en-US" sz="1200" dirty="0">
                          <a:solidFill>
                            <a:schemeClr val="bg1"/>
                          </a:solidFill>
                        </a:rPr>
                        <a:t>3</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a:r>
                        <a:rPr lang="en-US" sz="1200" dirty="0">
                          <a:solidFill>
                            <a:schemeClr val="bg1"/>
                          </a:solidFill>
                          <a:effectLst/>
                        </a:rPr>
                        <a:t>Value Added Tax(VAT)</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kern="1200" noProof="0" dirty="0">
                          <a:solidFill>
                            <a:schemeClr val="bg1"/>
                          </a:solidFill>
                        </a:rPr>
                        <a:t>12,247,564,141</a:t>
                      </a:r>
                      <a:endParaRPr lang="en-US" sz="1200" kern="1200" noProof="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r" defTabSz="914400" rtl="0" eaLnBrk="1" fontAlgn="b" latinLnBrk="0" hangingPunct="1"/>
                      <a:r>
                        <a:rPr kumimoji="0" lang="en-US" sz="1200" kern="1200" dirty="0">
                          <a:solidFill>
                            <a:schemeClr val="bg1"/>
                          </a:solidFill>
                        </a:rPr>
                        <a:t>3,061,891,035</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2,759,065,545</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ctr" defTabSz="914400" rtl="0" eaLnBrk="1" fontAlgn="b" latinLnBrk="0" hangingPunct="1"/>
                      <a:r>
                        <a:rPr kumimoji="0" lang="en-US" sz="1200" kern="1200" dirty="0">
                          <a:solidFill>
                            <a:schemeClr val="bg1"/>
                          </a:solidFill>
                        </a:rPr>
                        <a:t>90.11</a:t>
                      </a:r>
                      <a:endParaRPr kumimoji="0"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xmlns="" val="10003"/>
                  </a:ext>
                </a:extLst>
              </a:tr>
              <a:tr h="331470">
                <a:tc>
                  <a:txBody>
                    <a:bodyPr/>
                    <a:lstStyle/>
                    <a:p>
                      <a:pPr algn="ctr"/>
                      <a:r>
                        <a:rPr lang="en-US" sz="1200" dirty="0">
                          <a:solidFill>
                            <a:schemeClr val="bg1"/>
                          </a:solidFill>
                        </a:rPr>
                        <a:t>4</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fontAlgn="t"/>
                      <a:r>
                        <a:rPr lang="en-US" sz="1300" u="none" strike="noStrike" dirty="0">
                          <a:solidFill>
                            <a:schemeClr val="bg1"/>
                          </a:solidFill>
                        </a:rPr>
                        <a:t>   Excess Crude</a:t>
                      </a:r>
                      <a:endParaRPr lang="en-US" sz="1300" b="0" i="0" u="none" strike="noStrike" dirty="0">
                        <a:solidFill>
                          <a:schemeClr val="bg1"/>
                        </a:solidFill>
                        <a:latin typeface="Times New Roman"/>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5,333,501,351</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r" defTabSz="914400" rtl="0" eaLnBrk="1" fontAlgn="b" latinLnBrk="0" hangingPunct="1"/>
                      <a:r>
                        <a:rPr kumimoji="0" lang="en-US" sz="1200" kern="1200" dirty="0">
                          <a:solidFill>
                            <a:schemeClr val="bg1"/>
                          </a:solidFill>
                        </a:rPr>
                        <a:t>1,333,375,338</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20,195,287</a:t>
                      </a:r>
                      <a:endParaRPr lang="en-US" sz="1200" kern="120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ctr" defTabSz="914400" rtl="0" eaLnBrk="1" fontAlgn="b" latinLnBrk="0" hangingPunct="1"/>
                      <a:r>
                        <a:rPr kumimoji="0" lang="en-US" sz="1200" kern="1200" dirty="0">
                          <a:solidFill>
                            <a:srgbClr val="FF0000"/>
                          </a:solidFill>
                        </a:rPr>
                        <a:t>1.51</a:t>
                      </a:r>
                      <a:endParaRPr kumimoji="0" lang="en-US" sz="1200" kern="1200" dirty="0">
                        <a:solidFill>
                          <a:srgbClr val="FF0000"/>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xmlns="" val="10004"/>
                  </a:ext>
                </a:extLst>
              </a:tr>
              <a:tr h="457200">
                <a:tc>
                  <a:txBody>
                    <a:bodyPr/>
                    <a:lstStyle/>
                    <a:p>
                      <a:pPr algn="ctr"/>
                      <a:r>
                        <a:rPr lang="en-US" sz="1200" dirty="0">
                          <a:solidFill>
                            <a:schemeClr val="bg1"/>
                          </a:solidFill>
                        </a:rPr>
                        <a:t>5</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fontAlgn="t"/>
                      <a:r>
                        <a:rPr lang="en-US" sz="1200" u="none" strike="noStrike" dirty="0">
                          <a:solidFill>
                            <a:schemeClr val="bg1"/>
                          </a:solidFill>
                        </a:rPr>
                        <a:t>  Exchange Differentials</a:t>
                      </a:r>
                      <a:endParaRPr lang="en-US" sz="1300" b="0" i="0" u="none" strike="noStrike" dirty="0">
                        <a:solidFill>
                          <a:schemeClr val="bg1"/>
                        </a:solidFill>
                        <a:latin typeface="Times New Roman"/>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4,154,334,112</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r" defTabSz="914400" rtl="0" eaLnBrk="1" fontAlgn="b" latinLnBrk="0" hangingPunct="1"/>
                      <a:r>
                        <a:rPr kumimoji="0" lang="en-US" sz="1200" kern="1200" dirty="0">
                          <a:solidFill>
                            <a:schemeClr val="bg1"/>
                          </a:solidFill>
                        </a:rPr>
                        <a:t>1,038,583,528</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208,466,316</a:t>
                      </a:r>
                      <a:endParaRPr lang="en-US" sz="1200" kern="120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ctr" defTabSz="914400" rtl="0" eaLnBrk="1" fontAlgn="b" latinLnBrk="0" hangingPunct="1"/>
                      <a:r>
                        <a:rPr kumimoji="0" lang="en-US" sz="1200" kern="1200" dirty="0">
                          <a:solidFill>
                            <a:srgbClr val="FF0000"/>
                          </a:solidFill>
                        </a:rPr>
                        <a:t>20.07</a:t>
                      </a:r>
                      <a:endParaRPr kumimoji="0" lang="en-US" sz="1200" kern="1200" dirty="0">
                        <a:solidFill>
                          <a:srgbClr val="FF0000"/>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xmlns="" val="10005"/>
                  </a:ext>
                </a:extLst>
              </a:tr>
              <a:tr h="590550">
                <a:tc>
                  <a:txBody>
                    <a:bodyPr/>
                    <a:lstStyle/>
                    <a:p>
                      <a:pPr algn="ctr"/>
                      <a:r>
                        <a:rPr lang="en-US" sz="1200" dirty="0">
                          <a:solidFill>
                            <a:schemeClr val="bg1"/>
                          </a:solidFill>
                        </a:rPr>
                        <a:t>6</a:t>
                      </a: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fontAlgn="t"/>
                      <a:r>
                        <a:rPr lang="en-US" sz="1200" u="none" strike="noStrike" dirty="0">
                          <a:solidFill>
                            <a:schemeClr val="bg1"/>
                          </a:solidFill>
                        </a:rPr>
                        <a:t>  Budget Augmentation</a:t>
                      </a:r>
                      <a:endParaRPr lang="en-US" sz="1200" b="0" i="0" u="none" strike="noStrike" dirty="0">
                        <a:solidFill>
                          <a:schemeClr val="bg1"/>
                        </a:solidFill>
                        <a:latin typeface="Times New Roman"/>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2,378,188,404</a:t>
                      </a:r>
                      <a:endParaRPr lang="en-US" sz="1200" kern="1200" dirty="0">
                        <a:solidFill>
                          <a:schemeClr val="bg1"/>
                        </a:solidFill>
                        <a:latin typeface="Arial" pitchFamily="34" charset="0"/>
                        <a:ea typeface="+mn-ea"/>
                        <a:cs typeface="Arial" pitchFamily="34" charset="0"/>
                      </a:endParaRPr>
                    </a:p>
                  </a:txBody>
                  <a:tcPr marL="9525" marR="9525" marT="9525" marB="0">
                    <a:solidFill>
                      <a:srgbClr val="54B0F0"/>
                    </a:solidFill>
                  </a:tcPr>
                </a:tc>
                <a:tc>
                  <a:txBody>
                    <a:bodyPr/>
                    <a:lstStyle/>
                    <a:p>
                      <a:pPr marL="0" algn="r" defTabSz="914400" rtl="0" eaLnBrk="1" fontAlgn="b" latinLnBrk="0" hangingPunct="1"/>
                      <a:r>
                        <a:rPr kumimoji="0" lang="en-US" sz="1200" kern="1200" dirty="0">
                          <a:solidFill>
                            <a:schemeClr val="bg1"/>
                          </a:solidFill>
                        </a:rPr>
                        <a:t>594,547,101</a:t>
                      </a:r>
                      <a:endParaRPr kumimoji="0" lang="en-US" sz="1200" kern="1200" dirty="0">
                        <a:solidFill>
                          <a:schemeClr val="bg1"/>
                        </a:solidFill>
                        <a:latin typeface="Arial" pitchFamily="34" charset="0"/>
                        <a:ea typeface="+mn-ea"/>
                        <a:cs typeface="Arial" pitchFamily="34" charset="0"/>
                      </a:endParaRPr>
                    </a:p>
                  </a:txBody>
                  <a:tcPr marL="0" marR="0" marT="0" marB="0">
                    <a:solidFill>
                      <a:srgbClr val="54B0F0"/>
                    </a:solidFill>
                  </a:tcPr>
                </a:tc>
                <a:tc>
                  <a:txBody>
                    <a:bodyPr/>
                    <a:lstStyle/>
                    <a:p>
                      <a:pPr marL="0" algn="r" defTabSz="914400" rtl="0" eaLnBrk="1" fontAlgn="b" latinLnBrk="0" hangingPunct="1"/>
                      <a:r>
                        <a:rPr lang="en-US" sz="1200" kern="1200" dirty="0">
                          <a:solidFill>
                            <a:schemeClr val="bg1"/>
                          </a:solidFill>
                        </a:rPr>
                        <a:t>0</a:t>
                      </a:r>
                      <a:endParaRPr lang="en-US" sz="1200" kern="1200" dirty="0">
                        <a:solidFill>
                          <a:schemeClr val="bg1"/>
                        </a:solidFill>
                        <a:latin typeface="Arial" pitchFamily="34" charset="0"/>
                        <a:ea typeface="+mn-ea"/>
                        <a:cs typeface="Arial" pitchFamily="34" charset="0"/>
                      </a:endParaRPr>
                    </a:p>
                  </a:txBody>
                  <a:tcPr marL="99060" marR="99060">
                    <a:solidFill>
                      <a:srgbClr val="54B0F0"/>
                    </a:solidFill>
                  </a:tcPr>
                </a:tc>
                <a:tc>
                  <a:txBody>
                    <a:bodyPr/>
                    <a:lstStyle/>
                    <a:p>
                      <a:pPr marL="0" algn="ctr" defTabSz="914400" rtl="0" eaLnBrk="1" fontAlgn="b" latinLnBrk="0" hangingPunct="1"/>
                      <a:r>
                        <a:rPr kumimoji="0" lang="en-US" sz="1200" kern="1200" dirty="0">
                          <a:solidFill>
                            <a:srgbClr val="FF0000"/>
                          </a:solidFill>
                        </a:rPr>
                        <a:t>0.00</a:t>
                      </a:r>
                      <a:endParaRPr kumimoji="0" lang="en-US" sz="1200" kern="1200" dirty="0">
                        <a:solidFill>
                          <a:srgbClr val="FF0000"/>
                        </a:solidFill>
                        <a:latin typeface="Arial"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xmlns="" val="10006"/>
                  </a:ext>
                </a:extLst>
              </a:tr>
              <a:tr h="590550">
                <a:tc>
                  <a:txBody>
                    <a:bodyPr/>
                    <a:lstStyle/>
                    <a:p>
                      <a:pPr algn="ctr"/>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pPr algn="l" fontAlgn="t"/>
                      <a:r>
                        <a:rPr lang="en-US" sz="1600" dirty="0">
                          <a:solidFill>
                            <a:schemeClr val="bg1"/>
                          </a:solidFill>
                        </a:rPr>
                        <a:t>  </a:t>
                      </a:r>
                      <a:r>
                        <a:rPr lang="en-US" sz="1600" b="1" dirty="0">
                          <a:solidFill>
                            <a:schemeClr val="bg1"/>
                          </a:solidFill>
                        </a:rPr>
                        <a:t>Total</a:t>
                      </a:r>
                      <a:endParaRPr lang="en-US" sz="1600" b="1" i="0" u="none" strike="noStrike" dirty="0">
                        <a:solidFill>
                          <a:schemeClr val="bg1"/>
                        </a:solidFill>
                        <a:latin typeface="Times New Roman"/>
                      </a:endParaRPr>
                    </a:p>
                  </a:txBody>
                  <a:tcPr marL="0" marR="0" marT="0" marB="0">
                    <a:solidFill>
                      <a:srgbClr val="54B0F0"/>
                    </a:solidFill>
                  </a:tcPr>
                </a:tc>
                <a:tc>
                  <a:txBody>
                    <a:bodyPr/>
                    <a:lstStyle/>
                    <a:p>
                      <a:pPr algn="r" fontAlgn="b"/>
                      <a:r>
                        <a:rPr lang="en-US" sz="1200" u="none" strike="noStrike" dirty="0">
                          <a:solidFill>
                            <a:schemeClr val="bg1"/>
                          </a:solidFill>
                        </a:rPr>
                        <a:t>91,234,787,658</a:t>
                      </a:r>
                      <a:endParaRPr lang="en-US" sz="1200" b="1" i="0" u="none" strike="noStrike" dirty="0">
                        <a:solidFill>
                          <a:schemeClr val="bg1"/>
                        </a:solidFill>
                        <a:latin typeface="Arial Black" pitchFamily="34" charset="0"/>
                        <a:cs typeface="Arial" pitchFamily="34" charset="0"/>
                      </a:endParaRPr>
                    </a:p>
                  </a:txBody>
                  <a:tcPr marL="9525" marR="9525" marT="9525" marB="0">
                    <a:solidFill>
                      <a:srgbClr val="54B0F0"/>
                    </a:solidFill>
                  </a:tcPr>
                </a:tc>
                <a:tc>
                  <a:txBody>
                    <a:bodyPr/>
                    <a:lstStyle/>
                    <a:p>
                      <a:pPr algn="r" rtl="0" fontAlgn="b"/>
                      <a:r>
                        <a:rPr lang="en-US" sz="1200" u="none" strike="noStrike" dirty="0">
                          <a:solidFill>
                            <a:schemeClr val="bg1"/>
                          </a:solidFill>
                        </a:rPr>
                        <a:t>22,808,696,915</a:t>
                      </a:r>
                      <a:endParaRPr lang="en-US" sz="1200" b="1" i="0" u="none" strike="noStrike" dirty="0">
                        <a:solidFill>
                          <a:schemeClr val="bg1"/>
                        </a:solidFill>
                        <a:latin typeface="Arial Black" pitchFamily="34" charset="0"/>
                      </a:endParaRPr>
                    </a:p>
                  </a:txBody>
                  <a:tcPr marL="9525" marR="9525" marT="9525" marB="0">
                    <a:solidFill>
                      <a:srgbClr val="54B0F0"/>
                    </a:solidFill>
                  </a:tcPr>
                </a:tc>
                <a:tc>
                  <a:txBody>
                    <a:bodyPr/>
                    <a:lstStyle/>
                    <a:p>
                      <a:pPr algn="r" fontAlgn="b"/>
                      <a:r>
                        <a:rPr lang="en-US" sz="1100" u="none" strike="noStrike" dirty="0">
                          <a:solidFill>
                            <a:schemeClr val="bg1"/>
                          </a:solidFill>
                        </a:rPr>
                        <a:t>16,728,826,925</a:t>
                      </a:r>
                      <a:endParaRPr lang="en-US" sz="1100" b="1" i="0" u="none" strike="noStrike" dirty="0">
                        <a:solidFill>
                          <a:schemeClr val="bg1"/>
                        </a:solidFill>
                        <a:latin typeface="Arial Black" pitchFamily="34" charset="0"/>
                      </a:endParaRPr>
                    </a:p>
                  </a:txBody>
                  <a:tcPr marL="9525" marR="9525" marT="9525" marB="0">
                    <a:solidFill>
                      <a:srgbClr val="54B0F0"/>
                    </a:solidFill>
                  </a:tcPr>
                </a:tc>
                <a:tc>
                  <a:txBody>
                    <a:bodyPr/>
                    <a:lstStyle/>
                    <a:p>
                      <a:pPr marL="0" algn="ctr" defTabSz="914400" rtl="0" eaLnBrk="1" fontAlgn="b" latinLnBrk="0" hangingPunct="1"/>
                      <a:r>
                        <a:rPr kumimoji="0" lang="en-US" sz="1200" kern="1200" dirty="0">
                          <a:solidFill>
                            <a:schemeClr val="bg1"/>
                          </a:solidFill>
                        </a:rPr>
                        <a:t>73.34</a:t>
                      </a:r>
                      <a:endParaRPr kumimoji="0" lang="en-US" sz="1200" b="1" kern="1200" dirty="0">
                        <a:solidFill>
                          <a:schemeClr val="bg1"/>
                        </a:solidFill>
                        <a:latin typeface="Arial Black" pitchFamily="34" charset="0"/>
                        <a:ea typeface="+mn-ea"/>
                        <a:cs typeface="Arial" pitchFamily="34" charset="0"/>
                      </a:endParaRPr>
                    </a:p>
                  </a:txBody>
                  <a:tcPr marL="9525" marR="9525" marT="9525" marB="0">
                    <a:solidFill>
                      <a:srgbClr val="54B0F0"/>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7299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arn(inVertical)">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xmlns="" id="{FD699682-3FA3-4342-A257-AA417CDD17FF}"/>
              </a:ext>
            </a:extLst>
          </p:cNvPr>
          <p:cNvGraphicFramePr>
            <a:graphicFrameLocks/>
          </p:cNvGraphicFramePr>
          <p:nvPr>
            <p:extLst>
              <p:ext uri="{D42A27DB-BD31-4B8C-83A1-F6EECF244321}">
                <p14:modId xmlns:p14="http://schemas.microsoft.com/office/powerpoint/2010/main" val="3190319260"/>
              </p:ext>
            </p:extLst>
          </p:nvPr>
        </p:nvGraphicFramePr>
        <p:xfrm>
          <a:off x="228600" y="990600"/>
          <a:ext cx="9372600" cy="565785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xmlns="" id="{F9093A64-D03A-334A-9221-CDF52F6B7117}"/>
              </a:ext>
            </a:extLst>
          </p:cNvPr>
          <p:cNvSpPr txBox="1"/>
          <p:nvPr/>
        </p:nvSpPr>
        <p:spPr>
          <a:xfrm rot="16200000">
            <a:off x="169277" y="3107323"/>
            <a:ext cx="609600" cy="338554"/>
          </a:xfrm>
          <a:prstGeom prst="rect">
            <a:avLst/>
          </a:prstGeom>
          <a:noFill/>
        </p:spPr>
        <p:txBody>
          <a:bodyPr wrap="square" rtlCol="0">
            <a:spAutoFit/>
          </a:bodyPr>
          <a:lstStyle/>
          <a:p>
            <a:r>
              <a:rPr lang="en-US" sz="1600" dirty="0">
                <a:solidFill>
                  <a:srgbClr val="FF0000"/>
                </a:solidFill>
              </a:rPr>
              <a:t>NGN</a:t>
            </a:r>
          </a:p>
        </p:txBody>
      </p:sp>
      <p:cxnSp>
        <p:nvCxnSpPr>
          <p:cNvPr id="11" name="Straight Arrow Connector 10">
            <a:extLst>
              <a:ext uri="{FF2B5EF4-FFF2-40B4-BE49-F238E27FC236}">
                <a16:creationId xmlns:a16="http://schemas.microsoft.com/office/drawing/2014/main" xmlns="" id="{408B9973-F69B-BD44-A973-8B0E331503ED}"/>
              </a:ext>
            </a:extLst>
          </p:cNvPr>
          <p:cNvCxnSpPr/>
          <p:nvPr/>
        </p:nvCxnSpPr>
        <p:spPr>
          <a:xfrm>
            <a:off x="1828800" y="2590800"/>
            <a:ext cx="0" cy="1981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18415882-8E44-944C-9DB5-0B6FFE009AEC}"/>
              </a:ext>
            </a:extLst>
          </p:cNvPr>
          <p:cNvCxnSpPr>
            <a:cxnSpLocks/>
          </p:cNvCxnSpPr>
          <p:nvPr/>
        </p:nvCxnSpPr>
        <p:spPr>
          <a:xfrm flipV="1">
            <a:off x="2895600" y="1524000"/>
            <a:ext cx="0" cy="990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xmlns="" id="{35390C9D-B347-E94F-B7CF-01E0BC94E963}"/>
              </a:ext>
            </a:extLst>
          </p:cNvPr>
          <p:cNvCxnSpPr>
            <a:cxnSpLocks/>
          </p:cNvCxnSpPr>
          <p:nvPr/>
        </p:nvCxnSpPr>
        <p:spPr>
          <a:xfrm>
            <a:off x="4598225" y="4421832"/>
            <a:ext cx="0" cy="3025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xmlns="" id="{96E55829-574A-7546-8488-7A2D775D44A1}"/>
              </a:ext>
            </a:extLst>
          </p:cNvPr>
          <p:cNvCxnSpPr>
            <a:cxnSpLocks/>
          </p:cNvCxnSpPr>
          <p:nvPr/>
        </p:nvCxnSpPr>
        <p:spPr>
          <a:xfrm>
            <a:off x="6096000" y="5334000"/>
            <a:ext cx="0" cy="4667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xmlns="" id="{4F6F0659-2B07-394D-B4EC-CDDA10F91ADB}"/>
              </a:ext>
            </a:extLst>
          </p:cNvPr>
          <p:cNvCxnSpPr>
            <a:cxnSpLocks/>
          </p:cNvCxnSpPr>
          <p:nvPr/>
        </p:nvCxnSpPr>
        <p:spPr>
          <a:xfrm>
            <a:off x="7620000" y="5253037"/>
            <a:ext cx="0" cy="4667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xmlns="" id="{F8388001-0A23-0741-8BF3-CC619E8E36C3}"/>
              </a:ext>
            </a:extLst>
          </p:cNvPr>
          <p:cNvCxnSpPr>
            <a:cxnSpLocks/>
          </p:cNvCxnSpPr>
          <p:nvPr/>
        </p:nvCxnSpPr>
        <p:spPr>
          <a:xfrm>
            <a:off x="9067800" y="5562600"/>
            <a:ext cx="0" cy="2381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xmlns="" id="{17772AEA-8750-4E44-BFD4-B2B8F1054687}"/>
              </a:ext>
            </a:extLst>
          </p:cNvPr>
          <p:cNvSpPr txBox="1"/>
          <p:nvPr/>
        </p:nvSpPr>
        <p:spPr>
          <a:xfrm>
            <a:off x="1752600" y="3465984"/>
            <a:ext cx="609600" cy="230832"/>
          </a:xfrm>
          <a:prstGeom prst="rect">
            <a:avLst/>
          </a:prstGeom>
          <a:noFill/>
        </p:spPr>
        <p:txBody>
          <a:bodyPr wrap="square" rtlCol="0">
            <a:spAutoFit/>
          </a:bodyPr>
          <a:lstStyle/>
          <a:p>
            <a:r>
              <a:rPr lang="en-US" sz="900" dirty="0"/>
              <a:t>30.05%</a:t>
            </a:r>
          </a:p>
        </p:txBody>
      </p:sp>
      <p:sp>
        <p:nvSpPr>
          <p:cNvPr id="25" name="TextBox 24">
            <a:extLst>
              <a:ext uri="{FF2B5EF4-FFF2-40B4-BE49-F238E27FC236}">
                <a16:creationId xmlns:a16="http://schemas.microsoft.com/office/drawing/2014/main" xmlns="" id="{97812908-07CF-5647-92CB-30975359B81D}"/>
              </a:ext>
            </a:extLst>
          </p:cNvPr>
          <p:cNvSpPr txBox="1"/>
          <p:nvPr/>
        </p:nvSpPr>
        <p:spPr>
          <a:xfrm>
            <a:off x="2438400" y="1788468"/>
            <a:ext cx="685800" cy="230832"/>
          </a:xfrm>
          <a:prstGeom prst="rect">
            <a:avLst/>
          </a:prstGeom>
          <a:noFill/>
        </p:spPr>
        <p:txBody>
          <a:bodyPr wrap="square" rtlCol="0">
            <a:spAutoFit/>
          </a:bodyPr>
          <a:lstStyle/>
          <a:p>
            <a:r>
              <a:rPr lang="en-US" sz="900" dirty="0"/>
              <a:t>134.04%</a:t>
            </a:r>
          </a:p>
        </p:txBody>
      </p:sp>
      <p:sp>
        <p:nvSpPr>
          <p:cNvPr id="26" name="TextBox 25">
            <a:extLst>
              <a:ext uri="{FF2B5EF4-FFF2-40B4-BE49-F238E27FC236}">
                <a16:creationId xmlns:a16="http://schemas.microsoft.com/office/drawing/2014/main" xmlns="" id="{AF6F0E43-A59A-3E4E-AAEE-E4941FEAB916}"/>
              </a:ext>
            </a:extLst>
          </p:cNvPr>
          <p:cNvSpPr txBox="1"/>
          <p:nvPr/>
        </p:nvSpPr>
        <p:spPr>
          <a:xfrm>
            <a:off x="4305300" y="4191000"/>
            <a:ext cx="609600" cy="230832"/>
          </a:xfrm>
          <a:prstGeom prst="rect">
            <a:avLst/>
          </a:prstGeom>
          <a:noFill/>
        </p:spPr>
        <p:txBody>
          <a:bodyPr wrap="square" rtlCol="0">
            <a:spAutoFit/>
          </a:bodyPr>
          <a:lstStyle/>
          <a:p>
            <a:r>
              <a:rPr lang="en-US" sz="900" dirty="0"/>
              <a:t>90.11%</a:t>
            </a:r>
          </a:p>
        </p:txBody>
      </p:sp>
      <p:sp>
        <p:nvSpPr>
          <p:cNvPr id="28" name="TextBox 27">
            <a:extLst>
              <a:ext uri="{FF2B5EF4-FFF2-40B4-BE49-F238E27FC236}">
                <a16:creationId xmlns:a16="http://schemas.microsoft.com/office/drawing/2014/main" xmlns="" id="{61BCBF1E-AC74-F84A-B0D2-AA01C86756E5}"/>
              </a:ext>
            </a:extLst>
          </p:cNvPr>
          <p:cNvSpPr txBox="1"/>
          <p:nvPr/>
        </p:nvSpPr>
        <p:spPr>
          <a:xfrm>
            <a:off x="5930735" y="5255568"/>
            <a:ext cx="609600" cy="230832"/>
          </a:xfrm>
          <a:prstGeom prst="rect">
            <a:avLst/>
          </a:prstGeom>
          <a:noFill/>
        </p:spPr>
        <p:txBody>
          <a:bodyPr wrap="square" rtlCol="0">
            <a:spAutoFit/>
          </a:bodyPr>
          <a:lstStyle/>
          <a:p>
            <a:r>
              <a:rPr lang="en-US" sz="900" dirty="0"/>
              <a:t>1.51%</a:t>
            </a:r>
          </a:p>
        </p:txBody>
      </p:sp>
      <p:sp>
        <p:nvSpPr>
          <p:cNvPr id="31" name="TextBox 30">
            <a:extLst>
              <a:ext uri="{FF2B5EF4-FFF2-40B4-BE49-F238E27FC236}">
                <a16:creationId xmlns:a16="http://schemas.microsoft.com/office/drawing/2014/main" xmlns="" id="{0EF841F5-74C3-AF4D-916B-00B04C1E7B95}"/>
              </a:ext>
            </a:extLst>
          </p:cNvPr>
          <p:cNvSpPr txBox="1"/>
          <p:nvPr/>
        </p:nvSpPr>
        <p:spPr>
          <a:xfrm>
            <a:off x="7543800" y="1354723"/>
            <a:ext cx="990600" cy="338554"/>
          </a:xfrm>
          <a:prstGeom prst="rect">
            <a:avLst/>
          </a:prstGeom>
          <a:noFill/>
        </p:spPr>
        <p:txBody>
          <a:bodyPr wrap="square" rtlCol="0">
            <a:spAutoFit/>
          </a:bodyPr>
          <a:lstStyle/>
          <a:p>
            <a:r>
              <a:rPr lang="en-US" sz="1600" dirty="0"/>
              <a:t>(NGN </a:t>
            </a:r>
            <a:r>
              <a:rPr lang="en-US" sz="1600" dirty="0" err="1"/>
              <a:t>bn</a:t>
            </a:r>
            <a:r>
              <a:rPr lang="en-US" sz="1600" dirty="0"/>
              <a:t>)</a:t>
            </a:r>
          </a:p>
        </p:txBody>
      </p:sp>
      <p:sp>
        <p:nvSpPr>
          <p:cNvPr id="33" name="TextBox 32">
            <a:extLst>
              <a:ext uri="{FF2B5EF4-FFF2-40B4-BE49-F238E27FC236}">
                <a16:creationId xmlns:a16="http://schemas.microsoft.com/office/drawing/2014/main" xmlns="" id="{913D2646-299B-DE40-A84E-C67BEAC51ED0}"/>
              </a:ext>
            </a:extLst>
          </p:cNvPr>
          <p:cNvSpPr txBox="1"/>
          <p:nvPr/>
        </p:nvSpPr>
        <p:spPr>
          <a:xfrm>
            <a:off x="3276600" y="207942"/>
            <a:ext cx="3657600" cy="371475"/>
          </a:xfrm>
          <a:prstGeom prst="rect">
            <a:avLst/>
          </a:prstGeom>
          <a:noFill/>
        </p:spPr>
        <p:txBody>
          <a:bodyPr wrap="square" rtlCol="0">
            <a:spAutoFit/>
          </a:bodyPr>
          <a:lstStyle/>
          <a:p>
            <a:r>
              <a:rPr lang="en-US" dirty="0">
                <a:solidFill>
                  <a:srgbClr val="FF0000"/>
                </a:solidFill>
              </a:rPr>
              <a:t>Recurrent Revenue Analysis</a:t>
            </a:r>
          </a:p>
        </p:txBody>
      </p:sp>
      <p:sp>
        <p:nvSpPr>
          <p:cNvPr id="34" name="TextBox 33">
            <a:extLst>
              <a:ext uri="{FF2B5EF4-FFF2-40B4-BE49-F238E27FC236}">
                <a16:creationId xmlns:a16="http://schemas.microsoft.com/office/drawing/2014/main" xmlns="" id="{8A8112A4-3369-C143-9761-2850A696F537}"/>
              </a:ext>
            </a:extLst>
          </p:cNvPr>
          <p:cNvSpPr txBox="1"/>
          <p:nvPr/>
        </p:nvSpPr>
        <p:spPr>
          <a:xfrm>
            <a:off x="4101935" y="6333717"/>
            <a:ext cx="2133600" cy="310678"/>
          </a:xfrm>
          <a:prstGeom prst="rect">
            <a:avLst/>
          </a:prstGeom>
          <a:noFill/>
        </p:spPr>
        <p:txBody>
          <a:bodyPr wrap="square" rtlCol="0">
            <a:spAutoFit/>
          </a:bodyPr>
          <a:lstStyle/>
          <a:p>
            <a:r>
              <a:rPr lang="en-US" sz="1400" dirty="0">
                <a:solidFill>
                  <a:srgbClr val="FF0000"/>
                </a:solidFill>
              </a:rPr>
              <a:t>Recurrent Revenue Items</a:t>
            </a:r>
          </a:p>
        </p:txBody>
      </p:sp>
    </p:spTree>
    <p:extLst>
      <p:ext uri="{BB962C8B-B14F-4D97-AF65-F5344CB8AC3E}">
        <p14:creationId xmlns:p14="http://schemas.microsoft.com/office/powerpoint/2010/main" val="2236267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4062" y="381000"/>
            <a:ext cx="7918938" cy="3139321"/>
          </a:xfrm>
          <a:prstGeom prst="rect">
            <a:avLst/>
          </a:prstGeom>
        </p:spPr>
        <p:txBody>
          <a:bodyPr wrap="square">
            <a:spAutoFit/>
          </a:bodyPr>
          <a:lstStyle/>
          <a:p>
            <a:pPr algn="just"/>
            <a:r>
              <a:rPr lang="en-US" dirty="0">
                <a:latin typeface="Lucida Calligraphy" pitchFamily="66" charset="0"/>
              </a:rPr>
              <a:t>From the above table, the figures in red represent budget lines of low performance. It can thus be seen that, the State Government needs to do more to improve on its revenue generation, and is still largely dependent on its share of allocation from the Federation Accounts for her development </a:t>
            </a:r>
            <a:r>
              <a:rPr lang="en-US" dirty="0" err="1">
                <a:latin typeface="Lucida Calligraphy" pitchFamily="66" charset="0"/>
              </a:rPr>
              <a:t>programmes</a:t>
            </a:r>
            <a:r>
              <a:rPr lang="en-US" dirty="0">
                <a:latin typeface="Lucida Calligraphy" pitchFamily="66" charset="0"/>
              </a:rPr>
              <a:t>.</a:t>
            </a:r>
          </a:p>
          <a:p>
            <a:pPr algn="just"/>
            <a:r>
              <a:rPr lang="en-US" dirty="0">
                <a:latin typeface="Lucida Calligraphy" pitchFamily="66" charset="0"/>
              </a:rPr>
              <a:t>It is, therefore, imperative for the State to explore additional revenue sources, to boost its Internally Generated Revenue. The state is therefore putting in place new measures to increase IGR in line with estimates and will review this stance in the second quarter of 2018.</a:t>
            </a:r>
          </a:p>
        </p:txBody>
      </p:sp>
    </p:spTree>
    <p:extLst>
      <p:ext uri="{BB962C8B-B14F-4D97-AF65-F5344CB8AC3E}">
        <p14:creationId xmlns:p14="http://schemas.microsoft.com/office/powerpoint/2010/main" val="3205969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2950" y="458688"/>
            <a:ext cx="5695950" cy="338554"/>
          </a:xfrm>
          <a:prstGeom prst="rect">
            <a:avLst/>
          </a:prstGeom>
          <a:noFill/>
        </p:spPr>
        <p:txBody>
          <a:bodyPr wrap="square" rtlCol="0">
            <a:spAutoFit/>
          </a:bodyPr>
          <a:lstStyle/>
          <a:p>
            <a:r>
              <a:rPr lang="en-US" sz="1600" b="1" dirty="0">
                <a:solidFill>
                  <a:srgbClr val="C00000"/>
                </a:solidFill>
                <a:latin typeface="Arial" pitchFamily="34" charset="0"/>
                <a:cs typeface="Arial" pitchFamily="34" charset="0"/>
              </a:rPr>
              <a:t>RECURRENT EXPENDITURE</a:t>
            </a:r>
          </a:p>
        </p:txBody>
      </p:sp>
      <p:sp>
        <p:nvSpPr>
          <p:cNvPr id="3" name="TextBox 2"/>
          <p:cNvSpPr txBox="1"/>
          <p:nvPr/>
        </p:nvSpPr>
        <p:spPr>
          <a:xfrm>
            <a:off x="495300" y="797242"/>
            <a:ext cx="8832850" cy="2062103"/>
          </a:xfrm>
          <a:prstGeom prst="rect">
            <a:avLst/>
          </a:prstGeom>
          <a:noFill/>
        </p:spPr>
        <p:txBody>
          <a:bodyPr wrap="square" rtlCol="0">
            <a:spAutoFit/>
          </a:bodyPr>
          <a:lstStyle/>
          <a:p>
            <a:pPr algn="just">
              <a:lnSpc>
                <a:spcPct val="150000"/>
              </a:lnSpc>
            </a:pPr>
            <a:r>
              <a:rPr lang="en-US" sz="1400" dirty="0">
                <a:latin typeface="Lucida Calligraphy" pitchFamily="66" charset="0"/>
                <a:cs typeface="Arial" pitchFamily="34" charset="0"/>
              </a:rPr>
              <a:t>The approved recurrent expenditure for the period under review (                                                         Jan.-March. 2018) was N</a:t>
            </a:r>
            <a:r>
              <a:rPr lang="en-US" sz="1400" dirty="0">
                <a:latin typeface="Lucida Calligraphy" pitchFamily="66" charset="0"/>
                <a:cs typeface="Times New Roman"/>
              </a:rPr>
              <a:t>16,016,690,308</a:t>
            </a:r>
            <a:r>
              <a:rPr lang="en-US" sz="1400" dirty="0">
                <a:latin typeface="Lucida Calligraphy" pitchFamily="66" charset="0"/>
                <a:cs typeface="Arial" pitchFamily="34" charset="0"/>
              </a:rPr>
              <a:t> while the actual for the same period was </a:t>
            </a:r>
            <a:r>
              <a:rPr lang="en-US" sz="1400" dirty="0">
                <a:solidFill>
                  <a:srgbClr val="FF0000"/>
                </a:solidFill>
                <a:latin typeface="Lucida Calligraphy" pitchFamily="66" charset="0"/>
                <a:cs typeface="Arial" pitchFamily="34" charset="0"/>
              </a:rPr>
              <a:t>N9,917,138,522</a:t>
            </a:r>
            <a:r>
              <a:rPr lang="en-US" sz="1400" dirty="0">
                <a:latin typeface="Lucida Calligraphy" pitchFamily="66" charset="0"/>
                <a:cs typeface="Arial" pitchFamily="34" charset="0"/>
              </a:rPr>
              <a:t> representing 61.92% performance. The 2018 Approved Budget for the first quarter recurrent expenditure and the breakdown of the actual expenditure with the percentage performance are shown in the table below:</a:t>
            </a:r>
          </a:p>
          <a:p>
            <a:pPr>
              <a:lnSpc>
                <a:spcPct val="150000"/>
              </a:lnSpc>
            </a:pPr>
            <a:endParaRPr lang="en-US" sz="600" dirty="0">
              <a:latin typeface="Arial" pitchFamily="34" charset="0"/>
              <a:cs typeface="Arial" pitchFamily="34" charset="0"/>
            </a:endParaRPr>
          </a:p>
          <a:p>
            <a:r>
              <a:rPr lang="en-US" sz="1400" b="1" dirty="0">
                <a:solidFill>
                  <a:srgbClr val="C00000"/>
                </a:solidFill>
                <a:latin typeface="Arial" pitchFamily="34" charset="0"/>
                <a:cs typeface="Arial" pitchFamily="34" charset="0"/>
              </a:rPr>
              <a:t>C: DETAILS OF RECURRENT EXPENDITURE PERFORMANCE</a:t>
            </a:r>
          </a:p>
        </p:txBody>
      </p:sp>
      <p:graphicFrame>
        <p:nvGraphicFramePr>
          <p:cNvPr id="4" name="Table 3"/>
          <p:cNvGraphicFramePr>
            <a:graphicFrameLocks noGrp="1"/>
          </p:cNvGraphicFramePr>
          <p:nvPr>
            <p:extLst>
              <p:ext uri="{D42A27DB-BD31-4B8C-83A1-F6EECF244321}">
                <p14:modId xmlns:p14="http://schemas.microsoft.com/office/powerpoint/2010/main" val="853664417"/>
              </p:ext>
            </p:extLst>
          </p:nvPr>
        </p:nvGraphicFramePr>
        <p:xfrm>
          <a:off x="495300" y="2893981"/>
          <a:ext cx="9009967" cy="3019139"/>
        </p:xfrm>
        <a:graphic>
          <a:graphicData uri="http://schemas.openxmlformats.org/drawingml/2006/table">
            <a:tbl>
              <a:tblPr firstRow="1" bandRow="1">
                <a:tableStyleId>{93296810-A885-4BE3-A3E7-6D5BEEA58F35}</a:tableStyleId>
              </a:tblPr>
              <a:tblGrid>
                <a:gridCol w="958132">
                  <a:extLst>
                    <a:ext uri="{9D8B030D-6E8A-4147-A177-3AD203B41FA5}">
                      <a16:colId xmlns:a16="http://schemas.microsoft.com/office/drawing/2014/main" xmlns="" val="20000"/>
                    </a:ext>
                  </a:extLst>
                </a:gridCol>
                <a:gridCol w="1836420">
                  <a:extLst>
                    <a:ext uri="{9D8B030D-6E8A-4147-A177-3AD203B41FA5}">
                      <a16:colId xmlns:a16="http://schemas.microsoft.com/office/drawing/2014/main" xmlns="" val="20001"/>
                    </a:ext>
                  </a:extLst>
                </a:gridCol>
                <a:gridCol w="1517043">
                  <a:extLst>
                    <a:ext uri="{9D8B030D-6E8A-4147-A177-3AD203B41FA5}">
                      <a16:colId xmlns:a16="http://schemas.microsoft.com/office/drawing/2014/main" xmlns="" val="20002"/>
                    </a:ext>
                  </a:extLst>
                </a:gridCol>
                <a:gridCol w="1517043">
                  <a:extLst>
                    <a:ext uri="{9D8B030D-6E8A-4147-A177-3AD203B41FA5}">
                      <a16:colId xmlns:a16="http://schemas.microsoft.com/office/drawing/2014/main" xmlns="" val="20003"/>
                    </a:ext>
                  </a:extLst>
                </a:gridCol>
                <a:gridCol w="1517904">
                  <a:extLst>
                    <a:ext uri="{9D8B030D-6E8A-4147-A177-3AD203B41FA5}">
                      <a16:colId xmlns:a16="http://schemas.microsoft.com/office/drawing/2014/main" xmlns="" val="20004"/>
                    </a:ext>
                  </a:extLst>
                </a:gridCol>
                <a:gridCol w="1663425">
                  <a:extLst>
                    <a:ext uri="{9D8B030D-6E8A-4147-A177-3AD203B41FA5}">
                      <a16:colId xmlns:a16="http://schemas.microsoft.com/office/drawing/2014/main" xmlns="" val="20005"/>
                    </a:ext>
                  </a:extLst>
                </a:gridCol>
              </a:tblGrid>
              <a:tr h="590550">
                <a:tc>
                  <a:txBody>
                    <a:bodyPr/>
                    <a:lstStyle/>
                    <a:p>
                      <a:pPr algn="ctr"/>
                      <a:r>
                        <a:rPr lang="en-US" sz="1400" dirty="0">
                          <a:solidFill>
                            <a:schemeClr val="bg1"/>
                          </a:solidFill>
                        </a:rPr>
                        <a:t>S/NO</a:t>
                      </a:r>
                    </a:p>
                    <a:p>
                      <a:pPr algn="ctr"/>
                      <a:endParaRPr lang="en-US" sz="1400" dirty="0">
                        <a:solidFill>
                          <a:schemeClr val="bg1"/>
                        </a:solidFill>
                      </a:endParaRP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A</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DETAILS</a:t>
                      </a:r>
                    </a:p>
                    <a:p>
                      <a:pPr algn="ctr"/>
                      <a:endParaRPr lang="en-US" sz="1400" dirty="0">
                        <a:solidFill>
                          <a:schemeClr val="bg1"/>
                        </a:solidFill>
                      </a:endParaRPr>
                    </a:p>
                    <a:p>
                      <a:pPr algn="ctr"/>
                      <a:endParaRPr lang="en-US" sz="1400" dirty="0">
                        <a:solidFill>
                          <a:schemeClr val="bg1"/>
                        </a:solidFill>
                      </a:endParaRPr>
                    </a:p>
                    <a:p>
                      <a:pPr algn="ctr"/>
                      <a:endParaRPr lang="en-US" sz="1400" dirty="0">
                        <a:solidFill>
                          <a:schemeClr val="bg1"/>
                        </a:solidFill>
                      </a:endParaRPr>
                    </a:p>
                    <a:p>
                      <a:pPr algn="ctr"/>
                      <a:r>
                        <a:rPr lang="en-US" sz="1400" dirty="0">
                          <a:solidFill>
                            <a:schemeClr val="bg1"/>
                          </a:solidFill>
                        </a:rPr>
                        <a:t>B</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APPROVED ESTIMATES 2018</a:t>
                      </a:r>
                    </a:p>
                    <a:p>
                      <a:pPr algn="ctr"/>
                      <a:endParaRPr lang="en-US" sz="1400" dirty="0">
                        <a:solidFill>
                          <a:schemeClr val="bg1"/>
                        </a:solidFill>
                      </a:endParaRPr>
                    </a:p>
                    <a:p>
                      <a:pPr algn="ctr"/>
                      <a:r>
                        <a:rPr lang="en-US" sz="1400" dirty="0">
                          <a:solidFill>
                            <a:schemeClr val="bg1"/>
                          </a:solidFill>
                        </a:rPr>
                        <a:t>C</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APPROVED ESTIMATES Jan – March. 2018</a:t>
                      </a:r>
                    </a:p>
                    <a:p>
                      <a:pPr algn="ctr"/>
                      <a:r>
                        <a:rPr lang="en-US" sz="1400" dirty="0">
                          <a:solidFill>
                            <a:schemeClr val="bg1"/>
                          </a:solidFill>
                        </a:rPr>
                        <a:t>D</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ACTUAL EXPENDITURE </a:t>
                      </a:r>
                      <a:r>
                        <a:rPr lang="en-US" sz="1400" baseline="0" dirty="0">
                          <a:solidFill>
                            <a:schemeClr val="bg1"/>
                          </a:solidFill>
                        </a:rPr>
                        <a:t> AS AT 31/03/2018</a:t>
                      </a:r>
                    </a:p>
                    <a:p>
                      <a:pPr algn="ctr"/>
                      <a:r>
                        <a:rPr lang="en-US" sz="1400" baseline="0" dirty="0">
                          <a:solidFill>
                            <a:schemeClr val="bg1"/>
                          </a:solidFill>
                        </a:rPr>
                        <a:t>E</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solidFill>
                            <a:schemeClr val="bg1"/>
                          </a:solidFill>
                        </a:rPr>
                        <a:t>% PERFORMANCE (E/DX100)</a:t>
                      </a:r>
                    </a:p>
                    <a:p>
                      <a:pPr algn="ctr"/>
                      <a:endParaRPr lang="en-US" sz="1400" dirty="0">
                        <a:solidFill>
                          <a:schemeClr val="bg1"/>
                        </a:solidFill>
                      </a:endParaRPr>
                    </a:p>
                    <a:p>
                      <a:pPr algn="ctr"/>
                      <a:r>
                        <a:rPr lang="en-US" sz="1400" dirty="0">
                          <a:solidFill>
                            <a:schemeClr val="bg1"/>
                          </a:solidFill>
                        </a:rPr>
                        <a:t>F</a:t>
                      </a:r>
                      <a:endParaRPr lang="en-US" sz="1400" dirty="0">
                        <a:solidFill>
                          <a:schemeClr val="bg1"/>
                        </a:solidFill>
                        <a:latin typeface="Arial" pitchFamily="34" charset="0"/>
                        <a:cs typeface="Arial" pitchFamily="34" charset="0"/>
                      </a:endParaRPr>
                    </a:p>
                  </a:txBody>
                  <a:tcPr marL="99060" marR="99060">
                    <a:solidFill>
                      <a:srgbClr val="54B0F0"/>
                    </a:solidFill>
                  </a:tcPr>
                </a:tc>
                <a:extLst>
                  <a:ext uri="{0D108BD9-81ED-4DB2-BD59-A6C34878D82A}">
                    <a16:rowId xmlns:a16="http://schemas.microsoft.com/office/drawing/2014/main" xmlns="" val="10000"/>
                  </a:ext>
                </a:extLst>
              </a:tr>
              <a:tr h="590550">
                <a:tc>
                  <a:txBody>
                    <a:bodyPr/>
                    <a:lstStyle/>
                    <a:p>
                      <a:r>
                        <a:rPr lang="en-US" sz="1200" dirty="0">
                          <a:solidFill>
                            <a:schemeClr val="bg1"/>
                          </a:solidFill>
                        </a:rPr>
                        <a:t>1.</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r>
                        <a:rPr lang="en-US" sz="1200" dirty="0">
                          <a:solidFill>
                            <a:schemeClr val="bg1"/>
                          </a:solidFill>
                        </a:rPr>
                        <a:t>Personnel Cost including Statutory</a:t>
                      </a:r>
                      <a:r>
                        <a:rPr lang="en-US" sz="1200" baseline="0" dirty="0">
                          <a:solidFill>
                            <a:schemeClr val="bg1"/>
                          </a:solidFill>
                        </a:rPr>
                        <a:t> </a:t>
                      </a:r>
                      <a:r>
                        <a:rPr lang="en-US" sz="1200" dirty="0">
                          <a:solidFill>
                            <a:schemeClr val="bg1"/>
                          </a:solidFill>
                        </a:rPr>
                        <a:t>Office holders /</a:t>
                      </a:r>
                      <a:r>
                        <a:rPr lang="en-US" sz="1200" baseline="0" dirty="0">
                          <a:solidFill>
                            <a:schemeClr val="bg1"/>
                          </a:solidFill>
                        </a:rPr>
                        <a:t> pension and gratuities</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algn="r">
                        <a:lnSpc>
                          <a:spcPct val="150000"/>
                        </a:lnSpc>
                        <a:spcBef>
                          <a:spcPts val="0"/>
                        </a:spcBef>
                        <a:spcAft>
                          <a:spcPts val="0"/>
                        </a:spcAft>
                      </a:pPr>
                      <a:r>
                        <a:rPr lang="en-GB" sz="1300" dirty="0">
                          <a:solidFill>
                            <a:schemeClr val="bg1"/>
                          </a:solidFill>
                        </a:rPr>
                        <a:t>28,255,298,068</a:t>
                      </a:r>
                      <a:endParaRPr lang="en-US" sz="1100" dirty="0">
                        <a:solidFill>
                          <a:schemeClr val="bg1"/>
                        </a:solidFill>
                        <a:latin typeface="Calibri"/>
                        <a:ea typeface="Calibri"/>
                        <a:cs typeface="Times New Roman"/>
                      </a:endParaRPr>
                    </a:p>
                  </a:txBody>
                  <a:tcPr marL="68580" marR="68580" marT="0" marB="0">
                    <a:solidFill>
                      <a:srgbClr val="54B0F0"/>
                    </a:solidFill>
                  </a:tcPr>
                </a:tc>
                <a:tc>
                  <a:txBody>
                    <a:bodyPr/>
                    <a:lstStyle/>
                    <a:p>
                      <a:pPr marL="0" marR="0" algn="r" rtl="0" eaLnBrk="1" fontAlgn="b" latinLnBrk="0" hangingPunct="1">
                        <a:lnSpc>
                          <a:spcPct val="150000"/>
                        </a:lnSpc>
                        <a:spcBef>
                          <a:spcPts val="0"/>
                        </a:spcBef>
                        <a:spcAft>
                          <a:spcPts val="0"/>
                        </a:spcAft>
                      </a:pPr>
                      <a:r>
                        <a:rPr kumimoji="0" lang="en-US" sz="1300" kern="1200" dirty="0">
                          <a:solidFill>
                            <a:schemeClr val="bg1"/>
                          </a:solidFill>
                        </a:rPr>
                        <a:t>7,063,824,517</a:t>
                      </a:r>
                      <a:endParaRPr kumimoji="0" lang="en-US" sz="1300" kern="1200" dirty="0">
                        <a:solidFill>
                          <a:schemeClr val="bg1"/>
                        </a:solidFill>
                        <a:latin typeface="Calibri"/>
                        <a:ea typeface="Calibri"/>
                        <a:cs typeface="Times New Roman"/>
                      </a:endParaRPr>
                    </a:p>
                  </a:txBody>
                  <a:tcPr marL="0" marR="0" marT="0" marB="0">
                    <a:solidFill>
                      <a:srgbClr val="54B0F0"/>
                    </a:solidFill>
                  </a:tcPr>
                </a:tc>
                <a:tc>
                  <a:txBody>
                    <a:bodyPr/>
                    <a:lstStyle/>
                    <a:p>
                      <a:pPr marL="0" algn="r" rtl="0" eaLnBrk="1" fontAlgn="t" latinLnBrk="0" hangingPunct="1"/>
                      <a:r>
                        <a:rPr kumimoji="0" lang="en-US" sz="1300" kern="1200" dirty="0">
                          <a:solidFill>
                            <a:schemeClr val="bg1"/>
                          </a:solidFill>
                        </a:rPr>
                        <a:t>2,871,744,574</a:t>
                      </a:r>
                      <a:endParaRPr kumimoji="0" lang="en-US" sz="1300" kern="1200" dirty="0">
                        <a:solidFill>
                          <a:schemeClr val="bg1"/>
                        </a:solidFill>
                        <a:latin typeface="Calibri"/>
                        <a:ea typeface="Calibri"/>
                        <a:cs typeface="Times New Roman"/>
                      </a:endParaRPr>
                    </a:p>
                  </a:txBody>
                  <a:tcPr marL="9525" marR="9525" marT="9525" marB="0">
                    <a:solidFill>
                      <a:srgbClr val="54B0F0"/>
                    </a:solidFill>
                  </a:tcPr>
                </a:tc>
                <a:tc>
                  <a:txBody>
                    <a:bodyPr/>
                    <a:lstStyle/>
                    <a:p>
                      <a:pPr marL="0" marR="0" algn="ctr" rtl="0" eaLnBrk="1" fontAlgn="t" latinLnBrk="0" hangingPunct="1">
                        <a:lnSpc>
                          <a:spcPct val="150000"/>
                        </a:lnSpc>
                        <a:spcBef>
                          <a:spcPts val="0"/>
                        </a:spcBef>
                        <a:spcAft>
                          <a:spcPts val="0"/>
                        </a:spcAft>
                      </a:pPr>
                      <a:r>
                        <a:rPr kumimoji="0" lang="en-US" sz="1300" kern="1200" dirty="0">
                          <a:solidFill>
                            <a:schemeClr val="bg1"/>
                          </a:solidFill>
                        </a:rPr>
                        <a:t>40.65%</a:t>
                      </a:r>
                      <a:endParaRPr kumimoji="0" lang="en-US" sz="1300" kern="1200" dirty="0">
                        <a:solidFill>
                          <a:schemeClr val="bg1"/>
                        </a:solidFill>
                        <a:latin typeface="Calibri"/>
                        <a:ea typeface="Calibri"/>
                        <a:cs typeface="Times New Roman"/>
                      </a:endParaRPr>
                    </a:p>
                  </a:txBody>
                  <a:tcPr marL="9525" marR="9525" marT="9525" marB="0">
                    <a:solidFill>
                      <a:srgbClr val="54B0F0"/>
                    </a:solidFill>
                  </a:tcPr>
                </a:tc>
                <a:extLst>
                  <a:ext uri="{0D108BD9-81ED-4DB2-BD59-A6C34878D82A}">
                    <a16:rowId xmlns:a16="http://schemas.microsoft.com/office/drawing/2014/main" xmlns="" val="10001"/>
                  </a:ext>
                </a:extLst>
              </a:tr>
              <a:tr h="640080">
                <a:tc>
                  <a:txBody>
                    <a:bodyPr/>
                    <a:lstStyle/>
                    <a:p>
                      <a:r>
                        <a:rPr lang="en-US" sz="1200" dirty="0">
                          <a:solidFill>
                            <a:schemeClr val="bg1"/>
                          </a:solidFill>
                        </a:rPr>
                        <a:t>2.</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r>
                        <a:rPr lang="en-US" sz="1200" dirty="0">
                          <a:solidFill>
                            <a:schemeClr val="bg1"/>
                          </a:solidFill>
                        </a:rPr>
                        <a:t>Overhead Costs</a:t>
                      </a:r>
                      <a:endParaRPr lang="en-US" sz="1200" dirty="0">
                        <a:solidFill>
                          <a:schemeClr val="bg1"/>
                        </a:solidFill>
                        <a:latin typeface="Arial" pitchFamily="34" charset="0"/>
                        <a:cs typeface="Arial" pitchFamily="34" charset="0"/>
                      </a:endParaRPr>
                    </a:p>
                  </a:txBody>
                  <a:tcPr marL="99060" marR="99060">
                    <a:solidFill>
                      <a:srgbClr val="54B0F0"/>
                    </a:solidFill>
                  </a:tcPr>
                </a:tc>
                <a:tc>
                  <a:txBody>
                    <a:bodyPr/>
                    <a:lstStyle/>
                    <a:p>
                      <a:pPr marL="0" marR="0" algn="r">
                        <a:lnSpc>
                          <a:spcPct val="150000"/>
                        </a:lnSpc>
                        <a:spcBef>
                          <a:spcPts val="0"/>
                        </a:spcBef>
                        <a:spcAft>
                          <a:spcPts val="0"/>
                        </a:spcAft>
                      </a:pPr>
                      <a:r>
                        <a:rPr lang="en-GB" sz="1300" dirty="0">
                          <a:solidFill>
                            <a:schemeClr val="bg1"/>
                          </a:solidFill>
                        </a:rPr>
                        <a:t>35,811,463,165</a:t>
                      </a:r>
                      <a:endParaRPr lang="en-US" sz="1100" dirty="0">
                        <a:solidFill>
                          <a:schemeClr val="bg1"/>
                        </a:solidFill>
                        <a:latin typeface="Calibri"/>
                        <a:ea typeface="Calibri"/>
                        <a:cs typeface="Times New Roman"/>
                      </a:endParaRPr>
                    </a:p>
                  </a:txBody>
                  <a:tcPr marL="68580" marR="68580" marT="0" marB="0">
                    <a:solidFill>
                      <a:srgbClr val="54B0F0"/>
                    </a:solidFill>
                  </a:tcPr>
                </a:tc>
                <a:tc>
                  <a:txBody>
                    <a:bodyPr/>
                    <a:lstStyle/>
                    <a:p>
                      <a:pPr marL="0" marR="0" algn="r" rtl="0" eaLnBrk="1" fontAlgn="b" latinLnBrk="0" hangingPunct="1">
                        <a:lnSpc>
                          <a:spcPct val="150000"/>
                        </a:lnSpc>
                        <a:spcBef>
                          <a:spcPts val="0"/>
                        </a:spcBef>
                        <a:spcAft>
                          <a:spcPts val="0"/>
                        </a:spcAft>
                      </a:pPr>
                      <a:r>
                        <a:rPr kumimoji="0" lang="en-US" sz="1300" kern="1200" dirty="0">
                          <a:solidFill>
                            <a:schemeClr val="bg1"/>
                          </a:solidFill>
                        </a:rPr>
                        <a:t>8,952,865,791</a:t>
                      </a:r>
                      <a:endParaRPr kumimoji="0" lang="en-US" sz="1300" kern="1200" dirty="0">
                        <a:solidFill>
                          <a:schemeClr val="bg1"/>
                        </a:solidFill>
                        <a:latin typeface="Calibri"/>
                        <a:ea typeface="Calibri"/>
                        <a:cs typeface="Times New Roman"/>
                      </a:endParaRPr>
                    </a:p>
                  </a:txBody>
                  <a:tcPr marL="0" marR="0" marT="0" marB="0">
                    <a:solidFill>
                      <a:srgbClr val="54B0F0"/>
                    </a:solidFill>
                  </a:tcPr>
                </a:tc>
                <a:tc>
                  <a:txBody>
                    <a:bodyPr/>
                    <a:lstStyle/>
                    <a:p>
                      <a:pPr marL="0" marR="0" algn="r" rtl="0" eaLnBrk="1" fontAlgn="t" latinLnBrk="0" hangingPunct="1">
                        <a:lnSpc>
                          <a:spcPct val="150000"/>
                        </a:lnSpc>
                        <a:spcBef>
                          <a:spcPts val="0"/>
                        </a:spcBef>
                        <a:spcAft>
                          <a:spcPts val="0"/>
                        </a:spcAft>
                      </a:pPr>
                      <a:r>
                        <a:rPr kumimoji="0" lang="en-US" sz="1300" kern="1200" dirty="0">
                          <a:solidFill>
                            <a:schemeClr val="bg1"/>
                          </a:solidFill>
                        </a:rPr>
                        <a:t>7,046,393,948 </a:t>
                      </a:r>
                      <a:endParaRPr kumimoji="0" lang="en-US" sz="1300" kern="1200" dirty="0">
                        <a:solidFill>
                          <a:schemeClr val="bg1"/>
                        </a:solidFill>
                        <a:latin typeface="Calibri"/>
                        <a:ea typeface="Calibri"/>
                        <a:cs typeface="Times New Roman"/>
                      </a:endParaRPr>
                    </a:p>
                  </a:txBody>
                  <a:tcPr marL="9525" marR="9525" marT="9525" marB="0">
                    <a:solidFill>
                      <a:srgbClr val="54B0F0"/>
                    </a:solidFill>
                  </a:tcPr>
                </a:tc>
                <a:tc>
                  <a:txBody>
                    <a:bodyPr/>
                    <a:lstStyle/>
                    <a:p>
                      <a:pPr marL="0" marR="0" algn="ctr" rtl="0" eaLnBrk="1" fontAlgn="t" latinLnBrk="0" hangingPunct="1">
                        <a:lnSpc>
                          <a:spcPct val="150000"/>
                        </a:lnSpc>
                        <a:spcBef>
                          <a:spcPts val="0"/>
                        </a:spcBef>
                        <a:spcAft>
                          <a:spcPts val="0"/>
                        </a:spcAft>
                      </a:pPr>
                      <a:r>
                        <a:rPr kumimoji="0" lang="en-US" sz="1300" kern="1200" dirty="0">
                          <a:solidFill>
                            <a:schemeClr val="bg1"/>
                          </a:solidFill>
                        </a:rPr>
                        <a:t>78.71%</a:t>
                      </a:r>
                      <a:endParaRPr kumimoji="0" lang="en-US" sz="1300" kern="1200" dirty="0">
                        <a:solidFill>
                          <a:schemeClr val="bg1"/>
                        </a:solidFill>
                        <a:latin typeface="Calibri"/>
                        <a:ea typeface="Calibri"/>
                        <a:cs typeface="Times New Roman"/>
                      </a:endParaRPr>
                    </a:p>
                  </a:txBody>
                  <a:tcPr marL="9525" marR="9525" marT="9525" marB="0">
                    <a:solidFill>
                      <a:srgbClr val="54B0F0"/>
                    </a:solidFill>
                  </a:tcPr>
                </a:tc>
                <a:extLst>
                  <a:ext uri="{0D108BD9-81ED-4DB2-BD59-A6C34878D82A}">
                    <a16:rowId xmlns:a16="http://schemas.microsoft.com/office/drawing/2014/main" xmlns="" val="10002"/>
                  </a:ext>
                </a:extLst>
              </a:tr>
              <a:tr h="580739">
                <a:tc>
                  <a:txBody>
                    <a:bodyPr/>
                    <a:lstStyle/>
                    <a:p>
                      <a:endParaRPr lang="en-US" sz="1200" b="1" dirty="0">
                        <a:solidFill>
                          <a:schemeClr val="bg1"/>
                        </a:solidFill>
                        <a:latin typeface="Arial" pitchFamily="34" charset="0"/>
                        <a:cs typeface="Arial" pitchFamily="34" charset="0"/>
                      </a:endParaRPr>
                    </a:p>
                  </a:txBody>
                  <a:tcPr marL="99060" marR="99060">
                    <a:solidFill>
                      <a:srgbClr val="54B0F0"/>
                    </a:solidFill>
                  </a:tcPr>
                </a:tc>
                <a:tc>
                  <a:txBody>
                    <a:bodyPr/>
                    <a:lstStyle/>
                    <a:p>
                      <a:r>
                        <a:rPr lang="en-US" sz="1200" b="1" dirty="0">
                          <a:solidFill>
                            <a:schemeClr val="bg1"/>
                          </a:solidFill>
                        </a:rPr>
                        <a:t>Total</a:t>
                      </a:r>
                      <a:endParaRPr lang="en-US" sz="1200" b="1" dirty="0">
                        <a:solidFill>
                          <a:schemeClr val="bg1"/>
                        </a:solidFill>
                        <a:latin typeface="Arial Black" pitchFamily="34" charset="0"/>
                        <a:cs typeface="Arial" pitchFamily="34" charset="0"/>
                      </a:endParaRPr>
                    </a:p>
                  </a:txBody>
                  <a:tcPr marL="99060" marR="99060">
                    <a:solidFill>
                      <a:srgbClr val="54B0F0"/>
                    </a:solidFill>
                  </a:tcPr>
                </a:tc>
                <a:tc>
                  <a:txBody>
                    <a:bodyPr/>
                    <a:lstStyle/>
                    <a:p>
                      <a:pPr algn="r" fontAlgn="b"/>
                      <a:r>
                        <a:rPr lang="en-US" sz="1200" u="none" strike="noStrike" dirty="0">
                          <a:solidFill>
                            <a:schemeClr val="bg1"/>
                          </a:solidFill>
                        </a:rPr>
                        <a:t>64,066,761,233</a:t>
                      </a:r>
                      <a:endParaRPr lang="en-US" sz="1200" b="0" i="0" u="none" strike="noStrike" dirty="0">
                        <a:solidFill>
                          <a:schemeClr val="bg1"/>
                        </a:solidFill>
                        <a:latin typeface="Arial Black" pitchFamily="34" charset="0"/>
                        <a:cs typeface="Arial" pitchFamily="34" charset="0"/>
                      </a:endParaRPr>
                    </a:p>
                  </a:txBody>
                  <a:tcPr marL="9525" marR="9525" marT="9525" marB="0">
                    <a:solidFill>
                      <a:srgbClr val="54B0F0"/>
                    </a:solidFill>
                  </a:tcPr>
                </a:tc>
                <a:tc>
                  <a:txBody>
                    <a:bodyPr/>
                    <a:lstStyle/>
                    <a:p>
                      <a:pPr marL="0" algn="r" rtl="0" eaLnBrk="1" fontAlgn="b" latinLnBrk="0" hangingPunct="1"/>
                      <a:r>
                        <a:rPr kumimoji="0" lang="en-US" sz="1200" u="none" strike="noStrike" kern="1200" dirty="0">
                          <a:solidFill>
                            <a:schemeClr val="bg1"/>
                          </a:solidFill>
                        </a:rPr>
                        <a:t>16,016,690,308</a:t>
                      </a:r>
                      <a:endParaRPr kumimoji="0" lang="en-US" sz="1200" b="0" i="0" u="none" strike="noStrike" kern="1200" dirty="0">
                        <a:solidFill>
                          <a:schemeClr val="bg1"/>
                        </a:solidFill>
                        <a:latin typeface="Arial Black" pitchFamily="34" charset="0"/>
                        <a:ea typeface="+mn-ea"/>
                        <a:cs typeface="Arial" pitchFamily="34" charset="0"/>
                      </a:endParaRPr>
                    </a:p>
                  </a:txBody>
                  <a:tcPr marL="0" marR="0" marT="0" marB="0">
                    <a:solidFill>
                      <a:srgbClr val="54B0F0"/>
                    </a:solidFill>
                  </a:tcPr>
                </a:tc>
                <a:tc>
                  <a:txBody>
                    <a:bodyPr/>
                    <a:lstStyle/>
                    <a:p>
                      <a:pPr algn="r" fontAlgn="b"/>
                      <a:r>
                        <a:rPr kumimoji="0" lang="en-US" sz="1300" kern="1200" dirty="0">
                          <a:solidFill>
                            <a:schemeClr val="bg1"/>
                          </a:solidFill>
                        </a:rPr>
                        <a:t>  9,917,138,522 </a:t>
                      </a:r>
                      <a:endParaRPr kumimoji="0" lang="en-US" sz="1300" kern="1200" dirty="0">
                        <a:solidFill>
                          <a:schemeClr val="bg1"/>
                        </a:solidFill>
                        <a:latin typeface="Arial Black" pitchFamily="34" charset="0"/>
                        <a:ea typeface="Calibri"/>
                        <a:cs typeface="Times New Roman"/>
                      </a:endParaRPr>
                    </a:p>
                  </a:txBody>
                  <a:tcPr marL="9525" marR="9525" marT="9525" marB="0">
                    <a:solidFill>
                      <a:srgbClr val="54B0F0"/>
                    </a:solidFill>
                  </a:tcPr>
                </a:tc>
                <a:tc>
                  <a:txBody>
                    <a:bodyPr/>
                    <a:lstStyle/>
                    <a:p>
                      <a:pPr algn="ctr" rtl="0" fontAlgn="b"/>
                      <a:r>
                        <a:rPr kumimoji="0" lang="en-US" sz="1300" kern="1200" dirty="0">
                          <a:solidFill>
                            <a:schemeClr val="bg1"/>
                          </a:solidFill>
                        </a:rPr>
                        <a:t>61.92%</a:t>
                      </a:r>
                      <a:endParaRPr kumimoji="0" lang="en-US" sz="1300" kern="1200" dirty="0">
                        <a:solidFill>
                          <a:schemeClr val="bg1"/>
                        </a:solidFill>
                        <a:latin typeface="Arial Black" pitchFamily="34" charset="0"/>
                        <a:ea typeface="Calibri"/>
                        <a:cs typeface="Times New Roman"/>
                      </a:endParaRPr>
                    </a:p>
                  </a:txBody>
                  <a:tcPr marL="9525" marR="9525" marT="9525" marB="0">
                    <a:solidFill>
                      <a:srgbClr val="54B0F0"/>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804033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1)">
                                      <p:cBhvr>
                                        <p:cTn id="2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hart 17">
            <a:extLst>
              <a:ext uri="{FF2B5EF4-FFF2-40B4-BE49-F238E27FC236}">
                <a16:creationId xmlns:a16="http://schemas.microsoft.com/office/drawing/2014/main" xmlns="" id="{FA727C51-E9C2-3641-B46F-BD62E94CF082}"/>
              </a:ext>
            </a:extLst>
          </p:cNvPr>
          <p:cNvGraphicFramePr>
            <a:graphicFrameLocks/>
          </p:cNvGraphicFramePr>
          <p:nvPr>
            <p:extLst>
              <p:ext uri="{D42A27DB-BD31-4B8C-83A1-F6EECF244321}">
                <p14:modId xmlns:p14="http://schemas.microsoft.com/office/powerpoint/2010/main" val="2279176986"/>
              </p:ext>
            </p:extLst>
          </p:nvPr>
        </p:nvGraphicFramePr>
        <p:xfrm>
          <a:off x="457200" y="1295400"/>
          <a:ext cx="9067800" cy="4724400"/>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Straight Arrow Connector 11">
            <a:extLst>
              <a:ext uri="{FF2B5EF4-FFF2-40B4-BE49-F238E27FC236}">
                <a16:creationId xmlns:a16="http://schemas.microsoft.com/office/drawing/2014/main" xmlns="" id="{18415882-8E44-944C-9DB5-0B6FFE009AEC}"/>
              </a:ext>
            </a:extLst>
          </p:cNvPr>
          <p:cNvCxnSpPr>
            <a:cxnSpLocks/>
          </p:cNvCxnSpPr>
          <p:nvPr/>
        </p:nvCxnSpPr>
        <p:spPr>
          <a:xfrm flipH="1" flipV="1">
            <a:off x="6737268" y="2019300"/>
            <a:ext cx="1407226" cy="118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xmlns="" id="{96E55829-574A-7546-8488-7A2D775D44A1}"/>
              </a:ext>
            </a:extLst>
          </p:cNvPr>
          <p:cNvCxnSpPr>
            <a:cxnSpLocks/>
          </p:cNvCxnSpPr>
          <p:nvPr/>
        </p:nvCxnSpPr>
        <p:spPr>
          <a:xfrm flipH="1">
            <a:off x="3409702" y="3810000"/>
            <a:ext cx="314349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xmlns="" id="{97812908-07CF-5647-92CB-30975359B81D}"/>
              </a:ext>
            </a:extLst>
          </p:cNvPr>
          <p:cNvSpPr txBox="1"/>
          <p:nvPr/>
        </p:nvSpPr>
        <p:spPr>
          <a:xfrm>
            <a:off x="8153400" y="1915759"/>
            <a:ext cx="685800" cy="230832"/>
          </a:xfrm>
          <a:prstGeom prst="rect">
            <a:avLst/>
          </a:prstGeom>
          <a:noFill/>
        </p:spPr>
        <p:txBody>
          <a:bodyPr wrap="square" rtlCol="0">
            <a:spAutoFit/>
          </a:bodyPr>
          <a:lstStyle/>
          <a:p>
            <a:r>
              <a:rPr lang="en-US" sz="900" dirty="0"/>
              <a:t>78.71%</a:t>
            </a:r>
          </a:p>
        </p:txBody>
      </p:sp>
      <p:sp>
        <p:nvSpPr>
          <p:cNvPr id="26" name="TextBox 25">
            <a:extLst>
              <a:ext uri="{FF2B5EF4-FFF2-40B4-BE49-F238E27FC236}">
                <a16:creationId xmlns:a16="http://schemas.microsoft.com/office/drawing/2014/main" xmlns="" id="{AF6F0E43-A59A-3E4E-AAEE-E4941FEAB916}"/>
              </a:ext>
            </a:extLst>
          </p:cNvPr>
          <p:cNvSpPr txBox="1"/>
          <p:nvPr/>
        </p:nvSpPr>
        <p:spPr>
          <a:xfrm>
            <a:off x="6441374" y="3694584"/>
            <a:ext cx="609600" cy="230832"/>
          </a:xfrm>
          <a:prstGeom prst="rect">
            <a:avLst/>
          </a:prstGeom>
          <a:noFill/>
        </p:spPr>
        <p:txBody>
          <a:bodyPr wrap="square" rtlCol="0">
            <a:spAutoFit/>
          </a:bodyPr>
          <a:lstStyle/>
          <a:p>
            <a:r>
              <a:rPr lang="en-US" sz="900" dirty="0"/>
              <a:t>40.65%</a:t>
            </a:r>
          </a:p>
        </p:txBody>
      </p:sp>
      <p:sp>
        <p:nvSpPr>
          <p:cNvPr id="31" name="TextBox 30">
            <a:extLst>
              <a:ext uri="{FF2B5EF4-FFF2-40B4-BE49-F238E27FC236}">
                <a16:creationId xmlns:a16="http://schemas.microsoft.com/office/drawing/2014/main" xmlns="" id="{0EF841F5-74C3-AF4D-916B-00B04C1E7B95}"/>
              </a:ext>
            </a:extLst>
          </p:cNvPr>
          <p:cNvSpPr txBox="1"/>
          <p:nvPr/>
        </p:nvSpPr>
        <p:spPr>
          <a:xfrm>
            <a:off x="3886200" y="5334000"/>
            <a:ext cx="990600" cy="338554"/>
          </a:xfrm>
          <a:prstGeom prst="rect">
            <a:avLst/>
          </a:prstGeom>
          <a:noFill/>
        </p:spPr>
        <p:txBody>
          <a:bodyPr wrap="square" rtlCol="0">
            <a:spAutoFit/>
          </a:bodyPr>
          <a:lstStyle/>
          <a:p>
            <a:r>
              <a:rPr lang="en-US" sz="1600" dirty="0"/>
              <a:t>(NGN </a:t>
            </a:r>
            <a:r>
              <a:rPr lang="en-US" sz="1600" dirty="0" err="1"/>
              <a:t>Bn</a:t>
            </a:r>
            <a:r>
              <a:rPr lang="en-US" sz="1600" dirty="0"/>
              <a:t>)</a:t>
            </a:r>
          </a:p>
        </p:txBody>
      </p:sp>
      <p:sp>
        <p:nvSpPr>
          <p:cNvPr id="33" name="TextBox 32">
            <a:extLst>
              <a:ext uri="{FF2B5EF4-FFF2-40B4-BE49-F238E27FC236}">
                <a16:creationId xmlns:a16="http://schemas.microsoft.com/office/drawing/2014/main" xmlns="" id="{913D2646-299B-DE40-A84E-C67BEAC51ED0}"/>
              </a:ext>
            </a:extLst>
          </p:cNvPr>
          <p:cNvSpPr txBox="1"/>
          <p:nvPr/>
        </p:nvSpPr>
        <p:spPr>
          <a:xfrm>
            <a:off x="3276600" y="207942"/>
            <a:ext cx="3657600" cy="371475"/>
          </a:xfrm>
          <a:prstGeom prst="rect">
            <a:avLst/>
          </a:prstGeom>
          <a:noFill/>
        </p:spPr>
        <p:txBody>
          <a:bodyPr wrap="square" rtlCol="0">
            <a:spAutoFit/>
          </a:bodyPr>
          <a:lstStyle/>
          <a:p>
            <a:r>
              <a:rPr lang="en-US" dirty="0">
                <a:solidFill>
                  <a:srgbClr val="FF0000"/>
                </a:solidFill>
              </a:rPr>
              <a:t>Recurrent Expenditure Analysis</a:t>
            </a:r>
          </a:p>
        </p:txBody>
      </p:sp>
      <p:sp>
        <p:nvSpPr>
          <p:cNvPr id="34" name="TextBox 33">
            <a:extLst>
              <a:ext uri="{FF2B5EF4-FFF2-40B4-BE49-F238E27FC236}">
                <a16:creationId xmlns:a16="http://schemas.microsoft.com/office/drawing/2014/main" xmlns="" id="{8A8112A4-3369-C143-9761-2850A696F537}"/>
              </a:ext>
            </a:extLst>
          </p:cNvPr>
          <p:cNvSpPr txBox="1"/>
          <p:nvPr/>
        </p:nvSpPr>
        <p:spPr>
          <a:xfrm rot="16200000">
            <a:off x="-983429" y="3164027"/>
            <a:ext cx="2573481" cy="307777"/>
          </a:xfrm>
          <a:prstGeom prst="rect">
            <a:avLst/>
          </a:prstGeom>
          <a:noFill/>
        </p:spPr>
        <p:txBody>
          <a:bodyPr wrap="square" rtlCol="0">
            <a:spAutoFit/>
          </a:bodyPr>
          <a:lstStyle/>
          <a:p>
            <a:r>
              <a:rPr lang="en-US" sz="1400" dirty="0">
                <a:solidFill>
                  <a:srgbClr val="FF0000"/>
                </a:solidFill>
              </a:rPr>
              <a:t>Recurrent Expenditure Items</a:t>
            </a:r>
          </a:p>
        </p:txBody>
      </p:sp>
    </p:spTree>
    <p:extLst>
      <p:ext uri="{BB962C8B-B14F-4D97-AF65-F5344CB8AC3E}">
        <p14:creationId xmlns:p14="http://schemas.microsoft.com/office/powerpoint/2010/main" val="680274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381000"/>
            <a:ext cx="7543800" cy="1200329"/>
          </a:xfrm>
          <a:prstGeom prst="rect">
            <a:avLst/>
          </a:prstGeom>
        </p:spPr>
        <p:txBody>
          <a:bodyPr wrap="square">
            <a:spAutoFit/>
          </a:bodyPr>
          <a:lstStyle/>
          <a:p>
            <a:pPr algn="just"/>
            <a:r>
              <a:rPr lang="en-US" dirty="0">
                <a:latin typeface="Lucida Calligraphy" pitchFamily="66" charset="0"/>
              </a:rPr>
              <a:t>From the above table, it can be seen that out of the sum of </a:t>
            </a:r>
            <a:r>
              <a:rPr lang="en-US" dirty="0">
                <a:solidFill>
                  <a:srgbClr val="FF0000"/>
                </a:solidFill>
                <a:latin typeface="Lucida Calligraphy" pitchFamily="66" charset="0"/>
              </a:rPr>
              <a:t>N</a:t>
            </a:r>
            <a:r>
              <a:rPr lang="en-US" dirty="0">
                <a:solidFill>
                  <a:srgbClr val="FF0000"/>
                </a:solidFill>
                <a:latin typeface="Lucida Calligraphy" pitchFamily="66" charset="0"/>
                <a:ea typeface="Calibri"/>
                <a:cs typeface="Times New Roman"/>
              </a:rPr>
              <a:t>16,016,690,308</a:t>
            </a:r>
            <a:r>
              <a:rPr lang="en-US" dirty="0">
                <a:latin typeface="Lucida Calligraphy" pitchFamily="66" charset="0"/>
              </a:rPr>
              <a:t> approved for the first quarter recurrent expenditure, the sum of </a:t>
            </a:r>
            <a:r>
              <a:rPr lang="en-US" dirty="0">
                <a:solidFill>
                  <a:srgbClr val="FF0000"/>
                </a:solidFill>
                <a:latin typeface="Lucida Calligraphy" pitchFamily="66" charset="0"/>
              </a:rPr>
              <a:t>N</a:t>
            </a:r>
            <a:r>
              <a:rPr lang="en-US" dirty="0">
                <a:solidFill>
                  <a:srgbClr val="FF0000"/>
                </a:solidFill>
                <a:latin typeface="Lucida Calligraphy" pitchFamily="66" charset="0"/>
                <a:cs typeface="Arial" pitchFamily="34" charset="0"/>
              </a:rPr>
              <a:t>9,664,272,404</a:t>
            </a:r>
            <a:r>
              <a:rPr lang="en-US" dirty="0">
                <a:solidFill>
                  <a:srgbClr val="000000"/>
                </a:solidFill>
              </a:rPr>
              <a:t> </a:t>
            </a:r>
            <a:r>
              <a:rPr lang="en-US" dirty="0">
                <a:latin typeface="Lucida Calligraphy" pitchFamily="66" charset="0"/>
              </a:rPr>
              <a:t>was actually spent within the period under review representing </a:t>
            </a:r>
            <a:r>
              <a:rPr lang="en-US" dirty="0">
                <a:solidFill>
                  <a:srgbClr val="FF0000"/>
                </a:solidFill>
                <a:latin typeface="Lucida Calligraphy" pitchFamily="66" charset="0"/>
              </a:rPr>
              <a:t>60.34%</a:t>
            </a:r>
            <a:r>
              <a:rPr lang="en-US" dirty="0">
                <a:latin typeface="Lucida Calligraphy" pitchFamily="66" charset="0"/>
              </a:rPr>
              <a:t>.</a:t>
            </a:r>
          </a:p>
        </p:txBody>
      </p:sp>
    </p:spTree>
    <p:extLst>
      <p:ext uri="{BB962C8B-B14F-4D97-AF65-F5344CB8AC3E}">
        <p14:creationId xmlns:p14="http://schemas.microsoft.com/office/powerpoint/2010/main" val="129795029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hannel Marketing Budget">
    <a:dk1>
      <a:sysClr val="windowText" lastClr="000000"/>
    </a:dk1>
    <a:lt1>
      <a:sysClr val="window" lastClr="FFFFFF"/>
    </a:lt1>
    <a:dk2>
      <a:srgbClr val="000000"/>
    </a:dk2>
    <a:lt2>
      <a:srgbClr val="FFFFFF"/>
    </a:lt2>
    <a:accent1>
      <a:srgbClr val="46A0C9"/>
    </a:accent1>
    <a:accent2>
      <a:srgbClr val="E37E42"/>
    </a:accent2>
    <a:accent3>
      <a:srgbClr val="88CA5B"/>
    </a:accent3>
    <a:accent4>
      <a:srgbClr val="9A60A2"/>
    </a:accent4>
    <a:accent5>
      <a:srgbClr val="F2C02D"/>
    </a:accent5>
    <a:accent6>
      <a:srgbClr val="F2726F"/>
    </a:accent6>
    <a:hlink>
      <a:srgbClr val="46A0C9"/>
    </a:hlink>
    <a:folHlink>
      <a:srgbClr val="9A60A2"/>
    </a:folHlink>
  </a:clrScheme>
  <a:fontScheme name="Channel Marketing Budget">
    <a:majorFont>
      <a:latin typeface="Arial Black"/>
      <a:ea typeface=""/>
      <a:cs typeface=""/>
    </a:majorFont>
    <a:minorFont>
      <a:latin typeface="Euphem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hannel Marketing Budget">
    <a:dk1>
      <a:sysClr val="windowText" lastClr="000000"/>
    </a:dk1>
    <a:lt1>
      <a:sysClr val="window" lastClr="FFFFFF"/>
    </a:lt1>
    <a:dk2>
      <a:srgbClr val="000000"/>
    </a:dk2>
    <a:lt2>
      <a:srgbClr val="FFFFFF"/>
    </a:lt2>
    <a:accent1>
      <a:srgbClr val="46A0C9"/>
    </a:accent1>
    <a:accent2>
      <a:srgbClr val="E37E42"/>
    </a:accent2>
    <a:accent3>
      <a:srgbClr val="88CA5B"/>
    </a:accent3>
    <a:accent4>
      <a:srgbClr val="9A60A2"/>
    </a:accent4>
    <a:accent5>
      <a:srgbClr val="F2C02D"/>
    </a:accent5>
    <a:accent6>
      <a:srgbClr val="F2726F"/>
    </a:accent6>
    <a:hlink>
      <a:srgbClr val="46A0C9"/>
    </a:hlink>
    <a:folHlink>
      <a:srgbClr val="9A60A2"/>
    </a:folHlink>
  </a:clrScheme>
  <a:fontScheme name="Channel Marketing Budget">
    <a:majorFont>
      <a:latin typeface="Arial Black"/>
      <a:ea typeface=""/>
      <a:cs typeface=""/>
    </a:majorFont>
    <a:minorFont>
      <a:latin typeface="Euphem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hannel Marketing Budget">
    <a:dk1>
      <a:sysClr val="windowText" lastClr="000000"/>
    </a:dk1>
    <a:lt1>
      <a:sysClr val="window" lastClr="FFFFFF"/>
    </a:lt1>
    <a:dk2>
      <a:srgbClr val="000000"/>
    </a:dk2>
    <a:lt2>
      <a:srgbClr val="FFFFFF"/>
    </a:lt2>
    <a:accent1>
      <a:srgbClr val="46A0C9"/>
    </a:accent1>
    <a:accent2>
      <a:srgbClr val="E37E42"/>
    </a:accent2>
    <a:accent3>
      <a:srgbClr val="88CA5B"/>
    </a:accent3>
    <a:accent4>
      <a:srgbClr val="9A60A2"/>
    </a:accent4>
    <a:accent5>
      <a:srgbClr val="F2C02D"/>
    </a:accent5>
    <a:accent6>
      <a:srgbClr val="F2726F"/>
    </a:accent6>
    <a:hlink>
      <a:srgbClr val="46A0C9"/>
    </a:hlink>
    <a:folHlink>
      <a:srgbClr val="9A60A2"/>
    </a:folHlink>
  </a:clrScheme>
  <a:fontScheme name="Channel Marketing Budget">
    <a:majorFont>
      <a:latin typeface="Arial Black"/>
      <a:ea typeface=""/>
      <a:cs typeface=""/>
    </a:majorFont>
    <a:minorFont>
      <a:latin typeface="Euphem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hannel Marketing Budget">
    <a:dk1>
      <a:sysClr val="windowText" lastClr="000000"/>
    </a:dk1>
    <a:lt1>
      <a:sysClr val="window" lastClr="FFFFFF"/>
    </a:lt1>
    <a:dk2>
      <a:srgbClr val="000000"/>
    </a:dk2>
    <a:lt2>
      <a:srgbClr val="FFFFFF"/>
    </a:lt2>
    <a:accent1>
      <a:srgbClr val="46A0C9"/>
    </a:accent1>
    <a:accent2>
      <a:srgbClr val="E37E42"/>
    </a:accent2>
    <a:accent3>
      <a:srgbClr val="88CA5B"/>
    </a:accent3>
    <a:accent4>
      <a:srgbClr val="9A60A2"/>
    </a:accent4>
    <a:accent5>
      <a:srgbClr val="F2C02D"/>
    </a:accent5>
    <a:accent6>
      <a:srgbClr val="F2726F"/>
    </a:accent6>
    <a:hlink>
      <a:srgbClr val="46A0C9"/>
    </a:hlink>
    <a:folHlink>
      <a:srgbClr val="9A60A2"/>
    </a:folHlink>
  </a:clrScheme>
  <a:fontScheme name="Channel Marketing Budget">
    <a:majorFont>
      <a:latin typeface="Arial Black"/>
      <a:ea typeface=""/>
      <a:cs typeface=""/>
    </a:majorFont>
    <a:minorFont>
      <a:latin typeface="Euphem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Channel Marketing Budget">
    <a:dk1>
      <a:sysClr val="windowText" lastClr="000000"/>
    </a:dk1>
    <a:lt1>
      <a:sysClr val="window" lastClr="FFFFFF"/>
    </a:lt1>
    <a:dk2>
      <a:srgbClr val="000000"/>
    </a:dk2>
    <a:lt2>
      <a:srgbClr val="FFFFFF"/>
    </a:lt2>
    <a:accent1>
      <a:srgbClr val="46A0C9"/>
    </a:accent1>
    <a:accent2>
      <a:srgbClr val="E37E42"/>
    </a:accent2>
    <a:accent3>
      <a:srgbClr val="88CA5B"/>
    </a:accent3>
    <a:accent4>
      <a:srgbClr val="9A60A2"/>
    </a:accent4>
    <a:accent5>
      <a:srgbClr val="F2C02D"/>
    </a:accent5>
    <a:accent6>
      <a:srgbClr val="F2726F"/>
    </a:accent6>
    <a:hlink>
      <a:srgbClr val="46A0C9"/>
    </a:hlink>
    <a:folHlink>
      <a:srgbClr val="9A60A2"/>
    </a:folHlink>
  </a:clrScheme>
  <a:fontScheme name="Channel Marketing Budget">
    <a:majorFont>
      <a:latin typeface="Arial Black"/>
      <a:ea typeface=""/>
      <a:cs typeface=""/>
    </a:majorFont>
    <a:minorFont>
      <a:latin typeface="Euphem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Trek</Template>
  <TotalTime>5656</TotalTime>
  <Words>876</Words>
  <Application>Microsoft Office PowerPoint</Application>
  <PresentationFormat>A4 Paper (210x297 mm)</PresentationFormat>
  <Paragraphs>195</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Trek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Mr Jide</cp:lastModifiedBy>
  <cp:revision>371</cp:revision>
  <cp:lastPrinted>2015-09-21T09:28:56Z</cp:lastPrinted>
  <dcterms:created xsi:type="dcterms:W3CDTF">2014-05-14T14:44:41Z</dcterms:created>
  <dcterms:modified xsi:type="dcterms:W3CDTF">2018-05-16T07:44:24Z</dcterms:modified>
</cp:coreProperties>
</file>