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1.xml" ContentType="application/vnd.openxmlformats-officedocument.themeOverrid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7" r:id="rId2"/>
    <p:sldId id="307" r:id="rId3"/>
    <p:sldId id="296" r:id="rId4"/>
    <p:sldId id="258" r:id="rId5"/>
    <p:sldId id="312" r:id="rId6"/>
    <p:sldId id="306" r:id="rId7"/>
    <p:sldId id="260" r:id="rId8"/>
    <p:sldId id="313" r:id="rId9"/>
    <p:sldId id="299" r:id="rId10"/>
    <p:sldId id="304" r:id="rId11"/>
    <p:sldId id="310" r:id="rId12"/>
    <p:sldId id="308" r:id="rId13"/>
    <p:sldId id="315" r:id="rId14"/>
  </p:sldIdLst>
  <p:sldSz cx="9906000" cy="6858000" type="A4"/>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2933">
          <p15:clr>
            <a:srgbClr val="A4A3A4"/>
          </p15:clr>
        </p15:guide>
        <p15:guide id="2" pos="222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34F0"/>
    <a:srgbClr val="54B0F0"/>
    <a:srgbClr val="4561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059"/>
    <p:restoredTop sz="50088"/>
  </p:normalViewPr>
  <p:slideViewPr>
    <p:cSldViewPr>
      <p:cViewPr varScale="1">
        <p:scale>
          <a:sx n="36" d="100"/>
          <a:sy n="36" d="100"/>
        </p:scale>
        <p:origin x="1824" y="60"/>
      </p:cViewPr>
      <p:guideLst>
        <p:guide orient="horz" pos="2160"/>
        <p:guide pos="3120"/>
      </p:guideLst>
    </p:cSldViewPr>
  </p:slideViewPr>
  <p:notesTextViewPr>
    <p:cViewPr>
      <p:scale>
        <a:sx n="1" d="1"/>
        <a:sy n="1" d="1"/>
      </p:scale>
      <p:origin x="0" y="0"/>
    </p:cViewPr>
  </p:notesTextViewPr>
  <p:sorterViewPr>
    <p:cViewPr>
      <p:scale>
        <a:sx n="100" d="100"/>
        <a:sy n="100" d="100"/>
      </p:scale>
      <p:origin x="0" y="5790"/>
    </p:cViewPr>
  </p:sorterViewPr>
  <p:notesViewPr>
    <p:cSldViewPr>
      <p:cViewPr varScale="1">
        <p:scale>
          <a:sx n="55" d="100"/>
          <a:sy n="55" d="100"/>
        </p:scale>
        <p:origin x="-2826" y="-84"/>
      </p:cViewPr>
      <p:guideLst>
        <p:guide orient="horz" pos="2933"/>
        <p:guide pos="222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Channel%20Marketing%20Budget1" TargetMode="External"/></Relationships>
</file>

<file path=ppt/charts/_rels/chart4.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Sheet2!$C$2:$C$3</c:f>
              <c:strCache>
                <c:ptCount val="2"/>
                <c:pt idx="0">
                  <c:v>APPROVED ESTIMATES April– June. 2018</c:v>
                </c:pt>
                <c:pt idx="1">
                  <c:v>D</c:v>
                </c:pt>
              </c:strCache>
            </c:strRef>
          </c:tx>
          <c:spPr>
            <a:solidFill>
              <a:srgbClr val="00B0F0"/>
            </a:solidFill>
            <a:ln>
              <a:noFill/>
            </a:ln>
            <a:effectLst/>
          </c:spPr>
          <c:invertIfNegative val="0"/>
          <c:dLbls>
            <c:dLbl>
              <c:idx val="0"/>
              <c:tx>
                <c:rich>
                  <a:bodyPr/>
                  <a:lstStyle/>
                  <a:p>
                    <a:r>
                      <a:rPr lang="en-US"/>
                      <a:t>8.4b</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529-43CA-BECE-2A1F8D5E4510}"/>
                </c:ext>
              </c:extLst>
            </c:dLbl>
            <c:dLbl>
              <c:idx val="1"/>
              <c:tx>
                <c:rich>
                  <a:bodyPr/>
                  <a:lstStyle/>
                  <a:p>
                    <a:r>
                      <a:rPr lang="en-US"/>
                      <a:t>8.4b</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529-43CA-BECE-2A1F8D5E4510}"/>
                </c:ext>
              </c:extLst>
            </c:dLbl>
            <c:dLbl>
              <c:idx val="2"/>
              <c:tx>
                <c:rich>
                  <a:bodyPr/>
                  <a:lstStyle/>
                  <a:p>
                    <a:r>
                      <a:rPr lang="en-US"/>
                      <a:t>3.0b</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529-43CA-BECE-2A1F8D5E4510}"/>
                </c:ext>
              </c:extLst>
            </c:dLbl>
            <c:dLbl>
              <c:idx val="3"/>
              <c:tx>
                <c:rich>
                  <a:bodyPr/>
                  <a:lstStyle/>
                  <a:p>
                    <a:r>
                      <a:rPr lang="en-US"/>
                      <a:t>1.3b</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529-43CA-BECE-2A1F8D5E4510}"/>
                </c:ext>
              </c:extLst>
            </c:dLbl>
            <c:dLbl>
              <c:idx val="4"/>
              <c:tx>
                <c:rich>
                  <a:bodyPr/>
                  <a:lstStyle/>
                  <a:p>
                    <a:r>
                      <a:rPr lang="en-US"/>
                      <a:t>1.0b</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529-43CA-BECE-2A1F8D5E4510}"/>
                </c:ext>
              </c:extLst>
            </c:dLbl>
            <c:dLbl>
              <c:idx val="5"/>
              <c:tx>
                <c:rich>
                  <a:bodyPr/>
                  <a:lstStyle/>
                  <a:p>
                    <a:r>
                      <a:rPr lang="en-US"/>
                      <a:t>0.6b</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529-43CA-BECE-2A1F8D5E4510}"/>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Cambria" panose="02040503050406030204" pitchFamily="18" charset="0"/>
                    <a:ea typeface="Cambria" panose="02040503050406030204" pitchFamily="18" charset="0"/>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Sheet2!$B$4:$B$10</c:f>
              <c:strCache>
                <c:ptCount val="6"/>
                <c:pt idx="0">
                  <c:v>Internal Revenue</c:v>
                </c:pt>
                <c:pt idx="1">
                  <c:v>State share from the federation Account</c:v>
                </c:pt>
                <c:pt idx="2">
                  <c:v>Value Added Tax(VAT)</c:v>
                </c:pt>
                <c:pt idx="3">
                  <c:v>   Excess Crude</c:v>
                </c:pt>
                <c:pt idx="4">
                  <c:v>  Exchange Differentials</c:v>
                </c:pt>
                <c:pt idx="5">
                  <c:v>  Budget Augmentation</c:v>
                </c:pt>
              </c:strCache>
              <c:extLst/>
            </c:strRef>
          </c:cat>
          <c:val>
            <c:numRef>
              <c:f>Sheet2!$C$4:$C$10</c:f>
              <c:numCache>
                <c:formatCode>#,##0</c:formatCode>
                <c:ptCount val="6"/>
                <c:pt idx="0">
                  <c:v>8415385636</c:v>
                </c:pt>
                <c:pt idx="1">
                  <c:v>8364914277</c:v>
                </c:pt>
                <c:pt idx="2">
                  <c:v>3061891035</c:v>
                </c:pt>
                <c:pt idx="3">
                  <c:v>1333375338</c:v>
                </c:pt>
                <c:pt idx="4">
                  <c:v>1038583528</c:v>
                </c:pt>
                <c:pt idx="5">
                  <c:v>594547101</c:v>
                </c:pt>
              </c:numCache>
              <c:extLst/>
            </c:numRef>
          </c:val>
          <c:extLst>
            <c:ext xmlns:c16="http://schemas.microsoft.com/office/drawing/2014/chart" uri="{C3380CC4-5D6E-409C-BE32-E72D297353CC}">
              <c16:uniqueId val="{00000006-0529-43CA-BECE-2A1F8D5E4510}"/>
            </c:ext>
          </c:extLst>
        </c:ser>
        <c:ser>
          <c:idx val="1"/>
          <c:order val="1"/>
          <c:tx>
            <c:strRef>
              <c:f>Sheet2!$D$2:$D$3</c:f>
              <c:strCache>
                <c:ptCount val="2"/>
                <c:pt idx="0">
                  <c:v>ACTUAL REVENUE  AS AT 31/06/18</c:v>
                </c:pt>
                <c:pt idx="1">
                  <c:v>E</c:v>
                </c:pt>
              </c:strCache>
            </c:strRef>
          </c:tx>
          <c:spPr>
            <a:solidFill>
              <a:schemeClr val="accent1">
                <a:lumMod val="75000"/>
              </a:schemeClr>
            </a:solidFill>
            <a:ln>
              <a:noFill/>
            </a:ln>
            <a:effectLst/>
          </c:spPr>
          <c:invertIfNegative val="0"/>
          <c:dLbls>
            <c:dLbl>
              <c:idx val="0"/>
              <c:tx>
                <c:rich>
                  <a:bodyPr/>
                  <a:lstStyle/>
                  <a:p>
                    <a:r>
                      <a:rPr lang="en-US"/>
                      <a:t>2.8b</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529-43CA-BECE-2A1F8D5E4510}"/>
                </c:ext>
              </c:extLst>
            </c:dLbl>
            <c:dLbl>
              <c:idx val="1"/>
              <c:tx>
                <c:rich>
                  <a:bodyPr/>
                  <a:lstStyle/>
                  <a:p>
                    <a:r>
                      <a:rPr lang="en-US"/>
                      <a:t>14.6b</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529-43CA-BECE-2A1F8D5E4510}"/>
                </c:ext>
              </c:extLst>
            </c:dLbl>
            <c:dLbl>
              <c:idx val="2"/>
              <c:tx>
                <c:rich>
                  <a:bodyPr/>
                  <a:lstStyle/>
                  <a:p>
                    <a:r>
                      <a:rPr lang="en-US"/>
                      <a:t>2.7b</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529-43CA-BECE-2A1F8D5E4510}"/>
                </c:ext>
              </c:extLst>
            </c:dLbl>
            <c:dLbl>
              <c:idx val="3"/>
              <c:tx>
                <c:rich>
                  <a:bodyPr/>
                  <a:lstStyle/>
                  <a:p>
                    <a:r>
                      <a:rPr lang="en-US"/>
                      <a:t>0.08b</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0529-43CA-BECE-2A1F8D5E4510}"/>
                </c:ext>
              </c:extLst>
            </c:dLbl>
            <c:dLbl>
              <c:idx val="4"/>
              <c:tx>
                <c:rich>
                  <a:bodyPr/>
                  <a:lstStyle/>
                  <a:p>
                    <a:r>
                      <a:rPr lang="en-US"/>
                      <a:t>0.43b</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0529-43CA-BECE-2A1F8D5E4510}"/>
                </c:ext>
              </c:extLst>
            </c:dLbl>
            <c:dLbl>
              <c:idx val="5"/>
              <c:tx>
                <c:rich>
                  <a:bodyPr/>
                  <a:lstStyle/>
                  <a:p>
                    <a:r>
                      <a:rPr lang="en-US"/>
                      <a:t>0.0b</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0529-43CA-BECE-2A1F8D5E4510}"/>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Cambria" panose="02040503050406030204" pitchFamily="18" charset="0"/>
                    <a:ea typeface="Cambria" panose="02040503050406030204" pitchFamily="18" charset="0"/>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Sheet2!$B$4:$B$10</c:f>
              <c:strCache>
                <c:ptCount val="6"/>
                <c:pt idx="0">
                  <c:v>Internal Revenue</c:v>
                </c:pt>
                <c:pt idx="1">
                  <c:v>State share from the federation Account</c:v>
                </c:pt>
                <c:pt idx="2">
                  <c:v>Value Added Tax(VAT)</c:v>
                </c:pt>
                <c:pt idx="3">
                  <c:v>   Excess Crude</c:v>
                </c:pt>
                <c:pt idx="4">
                  <c:v>  Exchange Differentials</c:v>
                </c:pt>
                <c:pt idx="5">
                  <c:v>  Budget Augmentation</c:v>
                </c:pt>
              </c:strCache>
              <c:extLst/>
            </c:strRef>
          </c:cat>
          <c:val>
            <c:numRef>
              <c:f>Sheet2!$D$4:$D$10</c:f>
              <c:numCache>
                <c:formatCode>#,##0</c:formatCode>
                <c:ptCount val="6"/>
                <c:pt idx="0">
                  <c:v>2842700900</c:v>
                </c:pt>
                <c:pt idx="1">
                  <c:v>14597363418</c:v>
                </c:pt>
                <c:pt idx="2">
                  <c:v>2748300207</c:v>
                </c:pt>
                <c:pt idx="3">
                  <c:v>76354366</c:v>
                </c:pt>
                <c:pt idx="4">
                  <c:v>426916976</c:v>
                </c:pt>
                <c:pt idx="5" formatCode="General">
                  <c:v>0</c:v>
                </c:pt>
              </c:numCache>
              <c:extLst/>
            </c:numRef>
          </c:val>
          <c:extLst>
            <c:ext xmlns:c16="http://schemas.microsoft.com/office/drawing/2014/chart" uri="{C3380CC4-5D6E-409C-BE32-E72D297353CC}">
              <c16:uniqueId val="{0000000D-0529-43CA-BECE-2A1F8D5E4510}"/>
            </c:ext>
          </c:extLst>
        </c:ser>
        <c:dLbls>
          <c:showLegendKey val="0"/>
          <c:showVal val="0"/>
          <c:showCatName val="0"/>
          <c:showSerName val="0"/>
          <c:showPercent val="0"/>
          <c:showBubbleSize val="0"/>
        </c:dLbls>
        <c:gapWidth val="219"/>
        <c:overlap val="-27"/>
        <c:axId val="2117955968"/>
        <c:axId val="2117959664"/>
      </c:barChart>
      <c:catAx>
        <c:axId val="2117955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Cambria" panose="02040503050406030204" pitchFamily="18" charset="0"/>
                <a:ea typeface="Cambria" panose="02040503050406030204" pitchFamily="18" charset="0"/>
                <a:cs typeface="+mn-cs"/>
              </a:defRPr>
            </a:pPr>
            <a:endParaRPr lang="en-US"/>
          </a:p>
        </c:txPr>
        <c:crossAx val="2117959664"/>
        <c:crosses val="autoZero"/>
        <c:auto val="1"/>
        <c:lblAlgn val="ctr"/>
        <c:lblOffset val="100"/>
        <c:noMultiLvlLbl val="0"/>
      </c:catAx>
      <c:valAx>
        <c:axId val="211795966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2117955968"/>
        <c:crosses val="autoZero"/>
        <c:crossBetween val="between"/>
      </c:valAx>
      <c:spPr>
        <a:noFill/>
        <a:ln>
          <a:noFill/>
        </a:ln>
        <a:effectLst/>
      </c:spPr>
    </c:plotArea>
    <c:legend>
      <c:legendPos val="b"/>
      <c:layout>
        <c:manualLayout>
          <c:xMode val="edge"/>
          <c:yMode val="edge"/>
          <c:x val="0.23023659561895701"/>
          <c:y val="1.6904624054346101E-2"/>
          <c:w val="0.74601650825918198"/>
          <c:h val="3.9467924965261698E-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Cambria" panose="02040503050406030204" pitchFamily="18" charset="0"/>
              <a:ea typeface="Cambria" panose="02040503050406030204" pitchFamily="18" charset="0"/>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959551095056402E-2"/>
          <c:y val="9.61974988023723E-2"/>
          <c:w val="0.84310768539388203"/>
          <c:h val="0.76532385718767704"/>
        </c:manualLayout>
      </c:layout>
      <c:barChart>
        <c:barDir val="bar"/>
        <c:grouping val="clustered"/>
        <c:varyColors val="0"/>
        <c:ser>
          <c:idx val="0"/>
          <c:order val="0"/>
          <c:tx>
            <c:strRef>
              <c:f>Sheet4!$C$2:$C$3</c:f>
              <c:strCache>
                <c:ptCount val="2"/>
                <c:pt idx="0">
                  <c:v>APPROVED ESTIMATES April – June. 2018</c:v>
                </c:pt>
                <c:pt idx="1">
                  <c:v>D</c:v>
                </c:pt>
              </c:strCache>
            </c:strRef>
          </c:tx>
          <c:spPr>
            <a:solidFill>
              <a:srgbClr val="0070C0"/>
            </a:solidFill>
            <a:ln>
              <a:noFill/>
            </a:ln>
            <a:effectLst/>
          </c:spPr>
          <c:invertIfNegative val="0"/>
          <c:dLbls>
            <c:dLbl>
              <c:idx val="0"/>
              <c:tx>
                <c:rich>
                  <a:bodyPr/>
                  <a:lstStyle/>
                  <a:p>
                    <a:r>
                      <a:rPr lang="en-US"/>
                      <a:t>7.06b</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575-45A0-8C5A-FFA20CFC2F85}"/>
                </c:ext>
              </c:extLst>
            </c:dLbl>
            <c:dLbl>
              <c:idx val="1"/>
              <c:tx>
                <c:rich>
                  <a:bodyPr/>
                  <a:lstStyle/>
                  <a:p>
                    <a:r>
                      <a:rPr lang="en-US"/>
                      <a:t>8.95b</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575-45A0-8C5A-FFA20CFC2F85}"/>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Sheet4!$B$4:$B$6</c:f>
              <c:strCache>
                <c:ptCount val="2"/>
                <c:pt idx="0">
                  <c:v>Personnel Cost including Statutory Office holders / pension and gratuities</c:v>
                </c:pt>
                <c:pt idx="1">
                  <c:v>Overhead Costs</c:v>
                </c:pt>
              </c:strCache>
              <c:extLst/>
            </c:strRef>
          </c:cat>
          <c:val>
            <c:numRef>
              <c:f>Sheet4!$C$4:$C$6</c:f>
              <c:numCache>
                <c:formatCode>#,##0</c:formatCode>
                <c:ptCount val="2"/>
                <c:pt idx="0">
                  <c:v>7063824517</c:v>
                </c:pt>
                <c:pt idx="1">
                  <c:v>8952865791</c:v>
                </c:pt>
              </c:numCache>
              <c:extLst/>
            </c:numRef>
          </c:val>
          <c:extLst>
            <c:ext xmlns:c16="http://schemas.microsoft.com/office/drawing/2014/chart" uri="{C3380CC4-5D6E-409C-BE32-E72D297353CC}">
              <c16:uniqueId val="{00000002-6575-45A0-8C5A-FFA20CFC2F85}"/>
            </c:ext>
          </c:extLst>
        </c:ser>
        <c:ser>
          <c:idx val="1"/>
          <c:order val="1"/>
          <c:tx>
            <c:strRef>
              <c:f>Sheet4!$D$2:$D$3</c:f>
              <c:strCache>
                <c:ptCount val="2"/>
                <c:pt idx="0">
                  <c:v>ACTUAL EXPENDITURE  AS AT 31/06/2018</c:v>
                </c:pt>
                <c:pt idx="1">
                  <c:v>E</c:v>
                </c:pt>
              </c:strCache>
            </c:strRef>
          </c:tx>
          <c:spPr>
            <a:solidFill>
              <a:schemeClr val="bg2">
                <a:lumMod val="50000"/>
              </a:schemeClr>
            </a:solidFill>
            <a:ln>
              <a:noFill/>
            </a:ln>
            <a:effectLst/>
          </c:spPr>
          <c:invertIfNegative val="0"/>
          <c:dLbls>
            <c:dLbl>
              <c:idx val="0"/>
              <c:tx>
                <c:rich>
                  <a:bodyPr/>
                  <a:lstStyle/>
                  <a:p>
                    <a:r>
                      <a:rPr lang="en-US"/>
                      <a:t>4.29b</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575-45A0-8C5A-FFA20CFC2F85}"/>
                </c:ext>
              </c:extLst>
            </c:dLbl>
            <c:dLbl>
              <c:idx val="1"/>
              <c:tx>
                <c:rich>
                  <a:bodyPr/>
                  <a:lstStyle/>
                  <a:p>
                    <a:r>
                      <a:rPr lang="en-US"/>
                      <a:t>6.04b</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575-45A0-8C5A-FFA20CFC2F85}"/>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Sheet4!$B$4:$B$6</c:f>
              <c:strCache>
                <c:ptCount val="2"/>
                <c:pt idx="0">
                  <c:v>Personnel Cost including Statutory Office holders / pension and gratuities</c:v>
                </c:pt>
                <c:pt idx="1">
                  <c:v>Overhead Costs</c:v>
                </c:pt>
              </c:strCache>
              <c:extLst/>
            </c:strRef>
          </c:cat>
          <c:val>
            <c:numRef>
              <c:f>Sheet4!$D$4:$D$6</c:f>
              <c:numCache>
                <c:formatCode>#,##0</c:formatCode>
                <c:ptCount val="2"/>
                <c:pt idx="0">
                  <c:v>4294683383</c:v>
                </c:pt>
                <c:pt idx="1">
                  <c:v>6041153282</c:v>
                </c:pt>
              </c:numCache>
              <c:extLst/>
            </c:numRef>
          </c:val>
          <c:extLst>
            <c:ext xmlns:c16="http://schemas.microsoft.com/office/drawing/2014/chart" uri="{C3380CC4-5D6E-409C-BE32-E72D297353CC}">
              <c16:uniqueId val="{00000005-6575-45A0-8C5A-FFA20CFC2F85}"/>
            </c:ext>
          </c:extLst>
        </c:ser>
        <c:dLbls>
          <c:showLegendKey val="0"/>
          <c:showVal val="0"/>
          <c:showCatName val="0"/>
          <c:showSerName val="0"/>
          <c:showPercent val="0"/>
          <c:showBubbleSize val="0"/>
        </c:dLbls>
        <c:gapWidth val="182"/>
        <c:axId val="2045816336"/>
        <c:axId val="2045812864"/>
      </c:barChart>
      <c:catAx>
        <c:axId val="20458163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950" b="0" i="0" u="none" strike="noStrike" kern="1200" baseline="0">
                <a:solidFill>
                  <a:schemeClr val="tx1"/>
                </a:solidFill>
                <a:latin typeface="Cambria" panose="02040503050406030204" pitchFamily="18" charset="0"/>
                <a:ea typeface="Cambria" panose="02040503050406030204" pitchFamily="18" charset="0"/>
                <a:cs typeface="+mn-cs"/>
              </a:defRPr>
            </a:pPr>
            <a:endParaRPr lang="en-US"/>
          </a:p>
        </c:txPr>
        <c:crossAx val="2045812864"/>
        <c:crosses val="autoZero"/>
        <c:auto val="1"/>
        <c:lblAlgn val="ctr"/>
        <c:lblOffset val="100"/>
        <c:noMultiLvlLbl val="0"/>
      </c:catAx>
      <c:valAx>
        <c:axId val="204581286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Cambria" panose="02040503050406030204" pitchFamily="18" charset="0"/>
                <a:ea typeface="Cambria" panose="02040503050406030204" pitchFamily="18" charset="0"/>
                <a:cs typeface="+mn-cs"/>
              </a:defRPr>
            </a:pPr>
            <a:endParaRPr lang="en-US"/>
          </a:p>
        </c:txPr>
        <c:crossAx val="2045816336"/>
        <c:crosses val="autoZero"/>
        <c:crossBetween val="between"/>
      </c:valAx>
      <c:spPr>
        <a:noFill/>
        <a:ln>
          <a:noFill/>
        </a:ln>
        <a:effectLst/>
      </c:spPr>
    </c:plotArea>
    <c:legend>
      <c:legendPos val="b"/>
      <c:layout>
        <c:manualLayout>
          <c:xMode val="edge"/>
          <c:yMode val="edge"/>
          <c:x val="7.8624627926624405E-2"/>
          <c:y val="9.06145823110098E-2"/>
          <c:w val="0.89489715603769504"/>
          <c:h val="4.7619365039581703E-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Cambria" panose="02040503050406030204" pitchFamily="18" charset="0"/>
              <a:ea typeface="Cambria" panose="02040503050406030204" pitchFamily="18" charset="0"/>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rgbClr val="FF0000"/>
                </a:solidFill>
                <a:latin typeface="+mn-lt"/>
                <a:ea typeface="+mn-ea"/>
                <a:cs typeface="+mn-cs"/>
              </a:defRPr>
            </a:pPr>
            <a:r>
              <a:rPr lang="en-US" dirty="0">
                <a:solidFill>
                  <a:srgbClr val="FF0000"/>
                </a:solidFill>
              </a:rPr>
              <a:t>Capital Receipts Performance NGN (Billions)</a:t>
            </a:r>
          </a:p>
        </c:rich>
      </c:tx>
      <c:overlay val="0"/>
      <c:spPr>
        <a:noFill/>
        <a:ln>
          <a:noFill/>
        </a:ln>
        <a:effectLst/>
      </c:spPr>
      <c:txPr>
        <a:bodyPr rot="0" spcFirstLastPara="1" vertOverflow="ellipsis" vert="horz" wrap="square" anchor="ctr" anchorCtr="1"/>
        <a:lstStyle/>
        <a:p>
          <a:pPr>
            <a:defRPr sz="1400" b="0" i="0" u="none" strike="noStrike" kern="1200" spc="0" baseline="0">
              <a:solidFill>
                <a:srgbClr val="FF0000"/>
              </a:solidFill>
              <a:latin typeface="+mn-lt"/>
              <a:ea typeface="+mn-ea"/>
              <a:cs typeface="+mn-cs"/>
            </a:defRPr>
          </a:pPr>
          <a:endParaRPr lang="en-US"/>
        </a:p>
      </c:txPr>
    </c:title>
    <c:autoTitleDeleted val="0"/>
    <c:plotArea>
      <c:layout/>
      <c:barChart>
        <c:barDir val="col"/>
        <c:grouping val="clustered"/>
        <c:varyColors val="0"/>
        <c:ser>
          <c:idx val="0"/>
          <c:order val="0"/>
          <c:tx>
            <c:strRef>
              <c:f>'[Channel Marketing Budget1]Sheet2'!$C$78</c:f>
              <c:strCache>
                <c:ptCount val="1"/>
                <c:pt idx="0">
                  <c:v>NGN (Billions)</c:v>
                </c:pt>
              </c:strCache>
            </c:strRef>
          </c:tx>
          <c:spPr>
            <a:solidFill>
              <a:schemeClr val="accent1"/>
            </a:solidFill>
            <a:ln>
              <a:noFill/>
            </a:ln>
            <a:effectLst/>
          </c:spPr>
          <c:invertIfNegative val="0"/>
          <c:dPt>
            <c:idx val="1"/>
            <c:invertIfNegative val="0"/>
            <c:bubble3D val="0"/>
            <c:spPr>
              <a:noFill/>
              <a:ln>
                <a:noFill/>
              </a:ln>
              <a:effectLst/>
            </c:spPr>
            <c:extLst>
              <c:ext xmlns:c16="http://schemas.microsoft.com/office/drawing/2014/chart" uri="{C3380CC4-5D6E-409C-BE32-E72D297353CC}">
                <c16:uniqueId val="{00000003-A114-DE4F-B85A-76D49976C5E4}"/>
              </c:ext>
            </c:extLst>
          </c:dPt>
          <c:dLbls>
            <c:dLbl>
              <c:idx val="0"/>
              <c:tx>
                <c:rich>
                  <a:bodyPr/>
                  <a:lstStyle/>
                  <a:p>
                    <a:fld id="{375B8752-AD4F-9245-9114-669B3083B2C8}" type="VALUE">
                      <a:rPr lang="en-US" smtClean="0"/>
                      <a:pPr/>
                      <a:t>[VALUE]</a:t>
                    </a:fld>
                    <a:r>
                      <a:rPr lang="en-US"/>
                      <a:t> Bn</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A114-DE4F-B85A-76D49976C5E4}"/>
                </c:ext>
              </c:extLst>
            </c:dLbl>
            <c:dLbl>
              <c:idx val="1"/>
              <c:layout>
                <c:manualLayout>
                  <c:x val="-9.4339622641509396E-3"/>
                  <c:y val="0.146666666666667"/>
                </c:manualLayout>
              </c:layout>
              <c:tx>
                <c:rich>
                  <a:bodyPr/>
                  <a:lstStyle/>
                  <a:p>
                    <a:r>
                      <a:rPr lang="en-US" dirty="0"/>
                      <a:t>0 Bn</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114-DE4F-B85A-76D49976C5E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'[Channel Marketing Budget1]Sheet2'!$B$79:$B$80</c:f>
              <c:strCache>
                <c:ptCount val="2"/>
                <c:pt idx="0">
                  <c:v>Q1 Approved capital receipts (Estimate)</c:v>
                </c:pt>
                <c:pt idx="1">
                  <c:v>Q1 Approved capital receipts (Actual)</c:v>
                </c:pt>
              </c:strCache>
            </c:strRef>
          </c:cat>
          <c:val>
            <c:numRef>
              <c:f>'[Channel Marketing Budget1]Sheet2'!$C$79:$C$80</c:f>
              <c:numCache>
                <c:formatCode>#,##0</c:formatCode>
                <c:ptCount val="2"/>
                <c:pt idx="0">
                  <c:v>15110766709</c:v>
                </c:pt>
                <c:pt idx="1">
                  <c:v>3000000000</c:v>
                </c:pt>
              </c:numCache>
            </c:numRef>
          </c:val>
          <c:extLst>
            <c:ext xmlns:c16="http://schemas.microsoft.com/office/drawing/2014/chart" uri="{C3380CC4-5D6E-409C-BE32-E72D297353CC}">
              <c16:uniqueId val="{00000002-A114-DE4F-B85A-76D49976C5E4}"/>
            </c:ext>
          </c:extLst>
        </c:ser>
        <c:dLbls>
          <c:showLegendKey val="0"/>
          <c:showVal val="0"/>
          <c:showCatName val="0"/>
          <c:showSerName val="0"/>
          <c:showPercent val="0"/>
          <c:showBubbleSize val="0"/>
        </c:dLbls>
        <c:gapWidth val="219"/>
        <c:overlap val="-27"/>
        <c:axId val="2120071744"/>
        <c:axId val="2120074736"/>
      </c:barChart>
      <c:catAx>
        <c:axId val="2120071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rgbClr val="FF0000"/>
                </a:solidFill>
                <a:latin typeface="+mn-lt"/>
                <a:ea typeface="+mn-ea"/>
                <a:cs typeface="+mn-cs"/>
              </a:defRPr>
            </a:pPr>
            <a:endParaRPr lang="en-US"/>
          </a:p>
        </c:txPr>
        <c:crossAx val="2120074736"/>
        <c:crosses val="autoZero"/>
        <c:auto val="1"/>
        <c:lblAlgn val="ctr"/>
        <c:lblOffset val="100"/>
        <c:noMultiLvlLbl val="0"/>
      </c:catAx>
      <c:valAx>
        <c:axId val="2120074736"/>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20071744"/>
        <c:crosses val="autoZero"/>
        <c:crossBetween val="between"/>
        <c:dispUnits>
          <c:builtInUnit val="billions"/>
        </c:dispUnits>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rgbClr val="FF0000"/>
                </a:solidFill>
                <a:latin typeface="+mn-lt"/>
                <a:ea typeface="+mn-ea"/>
                <a:cs typeface="+mn-cs"/>
              </a:defRPr>
            </a:pPr>
            <a:r>
              <a:rPr lang="en-US" sz="1200" b="0" i="0" baseline="0" dirty="0">
                <a:solidFill>
                  <a:srgbClr val="FF0000"/>
                </a:solidFill>
                <a:effectLst/>
                <a:latin typeface="Cambria" panose="02040503050406030204" pitchFamily="18" charset="0"/>
                <a:ea typeface="Cambria" panose="02040503050406030204" pitchFamily="18" charset="0"/>
              </a:rPr>
              <a:t>Capital Expenditure Actual Performance</a:t>
            </a:r>
            <a:endParaRPr lang="en-US" sz="1200" dirty="0">
              <a:solidFill>
                <a:srgbClr val="FF0000"/>
              </a:solidFill>
              <a:effectLst/>
              <a:latin typeface="Cambria" panose="02040503050406030204" pitchFamily="18" charset="0"/>
              <a:ea typeface="Cambria" panose="020405030504060302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rgbClr val="FF0000"/>
              </a:solidFill>
              <a:latin typeface="+mn-lt"/>
              <a:ea typeface="+mn-ea"/>
              <a:cs typeface="+mn-cs"/>
            </a:defRPr>
          </a:pPr>
          <a:endParaRPr lang="en-US"/>
        </a:p>
      </c:txPr>
    </c:title>
    <c:autoTitleDeleted val="0"/>
    <c:plotArea>
      <c:layout>
        <c:manualLayout>
          <c:layoutTarget val="inner"/>
          <c:xMode val="edge"/>
          <c:yMode val="edge"/>
          <c:x val="0.27323529411764702"/>
          <c:y val="8.3492743554114499E-2"/>
          <c:w val="0.71384562157003095"/>
          <c:h val="0.78704608615099603"/>
        </c:manualLayout>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4434F0"/>
              </a:solidFill>
              <a:ln>
                <a:noFill/>
              </a:ln>
              <a:effectLst/>
            </c:spPr>
            <c:extLst>
              <c:ext xmlns:c16="http://schemas.microsoft.com/office/drawing/2014/chart" uri="{C3380CC4-5D6E-409C-BE32-E72D297353CC}">
                <c16:uniqueId val="{00000003-FEC5-40FA-96EA-1E67A564CB9F}"/>
              </c:ext>
            </c:extLst>
          </c:dPt>
          <c:dPt>
            <c:idx val="1"/>
            <c:invertIfNegative val="0"/>
            <c:bubble3D val="0"/>
            <c:spPr>
              <a:solidFill>
                <a:srgbClr val="DAA600"/>
              </a:solidFill>
              <a:ln>
                <a:noFill/>
              </a:ln>
              <a:effectLst/>
            </c:spPr>
            <c:extLst>
              <c:ext xmlns:c16="http://schemas.microsoft.com/office/drawing/2014/chart" uri="{C3380CC4-5D6E-409C-BE32-E72D297353CC}">
                <c16:uniqueId val="{00000001-FEC5-40FA-96EA-1E67A564CB9F}"/>
              </c:ext>
            </c:extLst>
          </c:dPt>
          <c:cat>
            <c:strRef>
              <c:f>Sheet5!$C$3:$D$3</c:f>
              <c:strCache>
                <c:ptCount val="2"/>
                <c:pt idx="0">
                  <c:v>APPROVED CAPITAL EXPENDITURE (ESTIMATES) April – June. 2018</c:v>
                </c:pt>
                <c:pt idx="1">
                  <c:v>APPROVED CAPITAL EXPENDITURE (ACTUAL)AS AT 31/06/2018</c:v>
                </c:pt>
              </c:strCache>
            </c:strRef>
          </c:cat>
          <c:val>
            <c:numRef>
              <c:f>Sheet5!$C$4:$D$4</c:f>
              <c:numCache>
                <c:formatCode>#,##0</c:formatCode>
                <c:ptCount val="2"/>
                <c:pt idx="0">
                  <c:v>21902503316</c:v>
                </c:pt>
                <c:pt idx="1">
                  <c:v>5088597713</c:v>
                </c:pt>
              </c:numCache>
            </c:numRef>
          </c:val>
          <c:extLst>
            <c:ext xmlns:c16="http://schemas.microsoft.com/office/drawing/2014/chart" uri="{C3380CC4-5D6E-409C-BE32-E72D297353CC}">
              <c16:uniqueId val="{00000002-FEC5-40FA-96EA-1E67A564CB9F}"/>
            </c:ext>
          </c:extLst>
        </c:ser>
        <c:dLbls>
          <c:showLegendKey val="0"/>
          <c:showVal val="0"/>
          <c:showCatName val="0"/>
          <c:showSerName val="0"/>
          <c:showPercent val="0"/>
          <c:showBubbleSize val="0"/>
        </c:dLbls>
        <c:gapWidth val="219"/>
        <c:overlap val="-27"/>
        <c:axId val="2120191248"/>
        <c:axId val="2120194896"/>
      </c:barChart>
      <c:catAx>
        <c:axId val="21201912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rgbClr val="FF0000"/>
                </a:solidFill>
                <a:latin typeface="Cambria" panose="02040503050406030204" pitchFamily="18" charset="0"/>
                <a:ea typeface="Cambria" panose="02040503050406030204" pitchFamily="18" charset="0"/>
                <a:cs typeface="+mn-cs"/>
              </a:defRPr>
            </a:pPr>
            <a:endParaRPr lang="en-US"/>
          </a:p>
        </c:txPr>
        <c:crossAx val="2120194896"/>
        <c:crosses val="autoZero"/>
        <c:auto val="1"/>
        <c:lblAlgn val="ctr"/>
        <c:lblOffset val="100"/>
        <c:noMultiLvlLbl val="0"/>
      </c:catAx>
      <c:valAx>
        <c:axId val="212019489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50" b="0" i="0" u="none" strike="noStrike" kern="1200" baseline="0">
                <a:solidFill>
                  <a:schemeClr val="tx1"/>
                </a:solidFill>
                <a:latin typeface="Calibri" panose="020F0502020204030204" pitchFamily="34" charset="0"/>
                <a:ea typeface="+mn-ea"/>
                <a:cs typeface="+mn-cs"/>
              </a:defRPr>
            </a:pPr>
            <a:endParaRPr lang="en-US"/>
          </a:p>
        </c:txPr>
        <c:crossAx val="2120191248"/>
        <c:crosses val="autoZero"/>
        <c:crossBetween val="between"/>
      </c:valAx>
      <c:spPr>
        <a:noFill/>
        <a:ln w="6350">
          <a:solidFill>
            <a:schemeClr val="accent1"/>
          </a:solid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rgbClr val="FF0000"/>
                </a:solidFill>
                <a:latin typeface="+mn-lt"/>
                <a:ea typeface="+mn-ea"/>
                <a:cs typeface="+mn-cs"/>
              </a:defRPr>
            </a:pPr>
            <a:r>
              <a:rPr lang="en-US" sz="1200" dirty="0">
                <a:solidFill>
                  <a:srgbClr val="FF0000"/>
                </a:solidFill>
                <a:latin typeface="Cambria" panose="02040503050406030204" pitchFamily="18" charset="0"/>
                <a:ea typeface="Cambria" panose="02040503050406030204" pitchFamily="18" charset="0"/>
              </a:rPr>
              <a:t>Summary of Capital Expenditure </a:t>
            </a:r>
          </a:p>
        </c:rich>
      </c:tx>
      <c:overlay val="0"/>
      <c:spPr>
        <a:noFill/>
        <a:ln>
          <a:noFill/>
        </a:ln>
        <a:effectLst/>
      </c:spPr>
      <c:txPr>
        <a:bodyPr rot="0" spcFirstLastPara="1" vertOverflow="ellipsis" vert="horz" wrap="square" anchor="ctr" anchorCtr="1"/>
        <a:lstStyle/>
        <a:p>
          <a:pPr>
            <a:defRPr sz="1400" b="0" i="0" u="none" strike="noStrike" kern="1200" spc="0" baseline="0">
              <a:solidFill>
                <a:srgbClr val="FF0000"/>
              </a:solidFill>
              <a:latin typeface="+mn-lt"/>
              <a:ea typeface="+mn-ea"/>
              <a:cs typeface="+mn-cs"/>
            </a:defRPr>
          </a:pPr>
          <a:endParaRPr lang="en-US"/>
        </a:p>
      </c:txPr>
    </c:title>
    <c:autoTitleDeleted val="0"/>
    <c:plotArea>
      <c:layout/>
      <c:barChart>
        <c:barDir val="bar"/>
        <c:grouping val="clustered"/>
        <c:varyColors val="0"/>
        <c:ser>
          <c:idx val="0"/>
          <c:order val="0"/>
          <c:tx>
            <c:strRef>
              <c:f>Sheet6!$C$4</c:f>
              <c:strCache>
                <c:ptCount val="1"/>
                <c:pt idx="0">
                  <c:v>summary of Capital Expenditure </c:v>
                </c:pt>
              </c:strCache>
            </c:strRef>
          </c:tx>
          <c:spPr>
            <a:solidFill>
              <a:srgbClr val="DAA600"/>
            </a:solidFill>
            <a:ln>
              <a:noFill/>
            </a:ln>
            <a:effectLst/>
          </c:spPr>
          <c:invertIfNegative val="0"/>
          <c:cat>
            <c:strRef>
              <c:f>Sheet6!$B$5:$B$9</c:f>
              <c:strCache>
                <c:ptCount val="5"/>
                <c:pt idx="0">
                  <c:v>Administrative  </c:v>
                </c:pt>
                <c:pt idx="1">
                  <c:v>Economic</c:v>
                </c:pt>
                <c:pt idx="2">
                  <c:v>Law and Justice</c:v>
                </c:pt>
                <c:pt idx="3">
                  <c:v>Social Service Sector</c:v>
                </c:pt>
                <c:pt idx="4">
                  <c:v>Debt Servicing </c:v>
                </c:pt>
              </c:strCache>
            </c:strRef>
          </c:cat>
          <c:val>
            <c:numRef>
              <c:f>Sheet6!$C$5:$C$9</c:f>
              <c:numCache>
                <c:formatCode>#,##0</c:formatCode>
                <c:ptCount val="5"/>
                <c:pt idx="0">
                  <c:v>21902503316</c:v>
                </c:pt>
                <c:pt idx="1">
                  <c:v>8952865791</c:v>
                </c:pt>
                <c:pt idx="2">
                  <c:v>21902503316</c:v>
                </c:pt>
                <c:pt idx="3">
                  <c:v>8952865791</c:v>
                </c:pt>
                <c:pt idx="4">
                  <c:v>8952865791</c:v>
                </c:pt>
              </c:numCache>
            </c:numRef>
          </c:val>
          <c:extLst>
            <c:ext xmlns:c16="http://schemas.microsoft.com/office/drawing/2014/chart" uri="{C3380CC4-5D6E-409C-BE32-E72D297353CC}">
              <c16:uniqueId val="{00000000-4AA4-4311-A885-0D9524B56F2F}"/>
            </c:ext>
          </c:extLst>
        </c:ser>
        <c:dLbls>
          <c:showLegendKey val="0"/>
          <c:showVal val="0"/>
          <c:showCatName val="0"/>
          <c:showSerName val="0"/>
          <c:showPercent val="0"/>
          <c:showBubbleSize val="0"/>
        </c:dLbls>
        <c:gapWidth val="182"/>
        <c:axId val="2117442672"/>
        <c:axId val="2117438992"/>
      </c:barChart>
      <c:catAx>
        <c:axId val="21174426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900" b="0" i="0" u="none" strike="noStrike" kern="1200" baseline="0">
                <a:solidFill>
                  <a:sysClr val="windowText" lastClr="000000"/>
                </a:solidFill>
                <a:latin typeface="+mn-lt"/>
                <a:ea typeface="+mn-ea"/>
                <a:cs typeface="+mn-cs"/>
              </a:defRPr>
            </a:pPr>
            <a:endParaRPr lang="en-US"/>
          </a:p>
        </c:txPr>
        <c:crossAx val="2117438992"/>
        <c:crosses val="autoZero"/>
        <c:auto val="1"/>
        <c:lblAlgn val="ctr"/>
        <c:lblOffset val="100"/>
        <c:noMultiLvlLbl val="0"/>
      </c:catAx>
      <c:valAx>
        <c:axId val="211743899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50" b="0" i="0" u="none" strike="noStrike" kern="1200" baseline="0">
                <a:solidFill>
                  <a:schemeClr val="tx1"/>
                </a:solidFill>
                <a:latin typeface="Calibri" panose="020F0502020204030204" pitchFamily="34" charset="0"/>
                <a:ea typeface="+mn-ea"/>
                <a:cs typeface="+mn-cs"/>
              </a:defRPr>
            </a:pPr>
            <a:endParaRPr lang="en-US"/>
          </a:p>
        </c:txPr>
        <c:crossAx val="2117442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baseline="0">
          <a:solidFill>
            <a:sysClr val="windowText" lastClr="000000"/>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1"/>
            <a:ext cx="30559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95739" y="1"/>
            <a:ext cx="3055937" cy="465138"/>
          </a:xfrm>
          <a:prstGeom prst="rect">
            <a:avLst/>
          </a:prstGeom>
        </p:spPr>
        <p:txBody>
          <a:bodyPr vert="horz" lIns="91440" tIns="45720" rIns="91440" bIns="45720" rtlCol="0"/>
          <a:lstStyle>
            <a:lvl1pPr algn="r">
              <a:defRPr sz="1200"/>
            </a:lvl1pPr>
          </a:lstStyle>
          <a:p>
            <a:fld id="{FCD319F7-7B73-423C-8F1B-E4734205D894}" type="datetimeFigureOut">
              <a:rPr lang="en-US" smtClean="0"/>
              <a:pPr/>
              <a:t>9/15/2018</a:t>
            </a:fld>
            <a:endParaRPr lang="en-US"/>
          </a:p>
        </p:txBody>
      </p:sp>
      <p:sp>
        <p:nvSpPr>
          <p:cNvPr id="4" name="Slide Image Placeholder 3"/>
          <p:cNvSpPr>
            <a:spLocks noGrp="1" noRot="1" noChangeAspect="1"/>
          </p:cNvSpPr>
          <p:nvPr>
            <p:ph type="sldImg" idx="2"/>
          </p:nvPr>
        </p:nvSpPr>
        <p:spPr>
          <a:xfrm>
            <a:off x="1006475" y="698500"/>
            <a:ext cx="5041900" cy="34925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4851" y="4421193"/>
            <a:ext cx="5643563" cy="418941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5" y="8842376"/>
            <a:ext cx="3055938"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95739" y="8842376"/>
            <a:ext cx="3055937" cy="465138"/>
          </a:xfrm>
          <a:prstGeom prst="rect">
            <a:avLst/>
          </a:prstGeom>
        </p:spPr>
        <p:txBody>
          <a:bodyPr vert="horz" lIns="91440" tIns="45720" rIns="91440" bIns="45720" rtlCol="0" anchor="b"/>
          <a:lstStyle>
            <a:lvl1pPr algn="r">
              <a:defRPr sz="1200"/>
            </a:lvl1pPr>
          </a:lstStyle>
          <a:p>
            <a:fld id="{26711316-32DC-442B-8D50-796A67458483}" type="slidenum">
              <a:rPr lang="en-US" smtClean="0"/>
              <a:pPr/>
              <a:t>‹#›</a:t>
            </a:fld>
            <a:endParaRPr lang="en-US"/>
          </a:p>
        </p:txBody>
      </p:sp>
    </p:spTree>
    <p:extLst>
      <p:ext uri="{BB962C8B-B14F-4D97-AF65-F5344CB8AC3E}">
        <p14:creationId xmlns:p14="http://schemas.microsoft.com/office/powerpoint/2010/main" val="46409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6475" y="698500"/>
            <a:ext cx="5041900" cy="3492500"/>
          </a:xfrm>
        </p:spPr>
      </p:sp>
      <p:sp>
        <p:nvSpPr>
          <p:cNvPr id="4" name="Slide Number Placeholder 3"/>
          <p:cNvSpPr>
            <a:spLocks noGrp="1"/>
          </p:cNvSpPr>
          <p:nvPr>
            <p:ph type="sldNum" sz="quarter" idx="10"/>
          </p:nvPr>
        </p:nvSpPr>
        <p:spPr/>
        <p:txBody>
          <a:bodyPr/>
          <a:lstStyle/>
          <a:p>
            <a:fld id="{26711316-32DC-442B-8D50-796A67458483}" type="slidenum">
              <a:rPr lang="en-US" smtClean="0"/>
              <a:pPr/>
              <a:t>1</a:t>
            </a:fld>
            <a:endParaRPr lang="en-US"/>
          </a:p>
        </p:txBody>
      </p:sp>
    </p:spTree>
    <p:extLst>
      <p:ext uri="{BB962C8B-B14F-4D97-AF65-F5344CB8AC3E}">
        <p14:creationId xmlns:p14="http://schemas.microsoft.com/office/powerpoint/2010/main" val="15499188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711316-32DC-442B-8D50-796A67458483}" type="slidenum">
              <a:rPr lang="en-US" smtClean="0"/>
              <a:pPr/>
              <a:t>2</a:t>
            </a:fld>
            <a:endParaRPr lang="en-US"/>
          </a:p>
        </p:txBody>
      </p:sp>
    </p:spTree>
    <p:extLst>
      <p:ext uri="{BB962C8B-B14F-4D97-AF65-F5344CB8AC3E}">
        <p14:creationId xmlns:p14="http://schemas.microsoft.com/office/powerpoint/2010/main" val="676253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6475" y="698500"/>
            <a:ext cx="5041900" cy="34925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711316-32DC-442B-8D50-796A67458483}" type="slidenum">
              <a:rPr lang="en-US" smtClean="0"/>
              <a:pPr/>
              <a:t>4</a:t>
            </a:fld>
            <a:endParaRPr lang="en-US"/>
          </a:p>
        </p:txBody>
      </p:sp>
    </p:spTree>
    <p:extLst>
      <p:ext uri="{BB962C8B-B14F-4D97-AF65-F5344CB8AC3E}">
        <p14:creationId xmlns:p14="http://schemas.microsoft.com/office/powerpoint/2010/main" val="3107235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6475" y="698500"/>
            <a:ext cx="5041900" cy="3492500"/>
          </a:xfrm>
        </p:spPr>
      </p:sp>
      <p:sp>
        <p:nvSpPr>
          <p:cNvPr id="4" name="Slide Number Placeholder 3"/>
          <p:cNvSpPr>
            <a:spLocks noGrp="1"/>
          </p:cNvSpPr>
          <p:nvPr>
            <p:ph type="sldNum" sz="quarter" idx="10"/>
          </p:nvPr>
        </p:nvSpPr>
        <p:spPr/>
        <p:txBody>
          <a:bodyPr/>
          <a:lstStyle/>
          <a:p>
            <a:fld id="{26711316-32DC-442B-8D50-796A67458483}" type="slidenum">
              <a:rPr lang="en-US" smtClean="0"/>
              <a:pPr/>
              <a:t>7</a:t>
            </a:fld>
            <a:endParaRPr lang="en-US"/>
          </a:p>
        </p:txBody>
      </p:sp>
    </p:spTree>
    <p:extLst>
      <p:ext uri="{BB962C8B-B14F-4D97-AF65-F5344CB8AC3E}">
        <p14:creationId xmlns:p14="http://schemas.microsoft.com/office/powerpoint/2010/main" val="38730216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6711316-32DC-442B-8D50-796A67458483}" type="slidenum">
              <a:rPr lang="en-US" smtClean="0"/>
              <a:pPr/>
              <a:t>10</a:t>
            </a:fld>
            <a:endParaRPr lang="en-US"/>
          </a:p>
        </p:txBody>
      </p:sp>
    </p:spTree>
    <p:extLst>
      <p:ext uri="{BB962C8B-B14F-4D97-AF65-F5344CB8AC3E}">
        <p14:creationId xmlns:p14="http://schemas.microsoft.com/office/powerpoint/2010/main" val="7214326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711316-32DC-442B-8D50-796A67458483}" type="slidenum">
              <a:rPr lang="en-US" smtClean="0"/>
              <a:pPr/>
              <a:t>12</a:t>
            </a:fld>
            <a:endParaRPr lang="en-US"/>
          </a:p>
        </p:txBody>
      </p:sp>
    </p:spTree>
    <p:extLst>
      <p:ext uri="{BB962C8B-B14F-4D97-AF65-F5344CB8AC3E}">
        <p14:creationId xmlns:p14="http://schemas.microsoft.com/office/powerpoint/2010/main" val="1100800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57212" y="5349903"/>
            <a:ext cx="9348788"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412750" y="4853412"/>
            <a:ext cx="9163050" cy="1222375"/>
          </a:xfrm>
        </p:spPr>
        <p:txBody>
          <a:bodyPr anchor="t"/>
          <a:lstStyle/>
          <a:p>
            <a:r>
              <a:rPr kumimoji="0" lang="en-US"/>
              <a:t>Click to edit Master title style</a:t>
            </a:r>
          </a:p>
        </p:txBody>
      </p:sp>
      <p:sp>
        <p:nvSpPr>
          <p:cNvPr id="9" name="Subtitle 8"/>
          <p:cNvSpPr>
            <a:spLocks noGrp="1"/>
          </p:cNvSpPr>
          <p:nvPr>
            <p:ph type="subTitle" idx="1"/>
          </p:nvPr>
        </p:nvSpPr>
        <p:spPr>
          <a:xfrm>
            <a:off x="412750" y="3886200"/>
            <a:ext cx="916305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6" name="Date Placeholder 15"/>
          <p:cNvSpPr>
            <a:spLocks noGrp="1"/>
          </p:cNvSpPr>
          <p:nvPr>
            <p:ph type="dt" sz="half" idx="10"/>
          </p:nvPr>
        </p:nvSpPr>
        <p:spPr/>
        <p:txBody>
          <a:bodyPr/>
          <a:lstStyle/>
          <a:p>
            <a:fld id="{0C3D43BD-8F85-45C6-BB35-6A1A23AF46E0}" type="datetimeFigureOut">
              <a:rPr lang="en-US" smtClean="0"/>
              <a:pPr/>
              <a:t>9/15/2018</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915400" y="6473952"/>
            <a:ext cx="822198" cy="246888"/>
          </a:xfrm>
        </p:spPr>
        <p:txBody>
          <a:bodyPr/>
          <a:lstStyle/>
          <a:p>
            <a:fld id="{04D38BEB-D161-42A8-9CCF-BCC5450D92A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C3D43BD-8F85-45C6-BB35-6A1A23AF46E0}" type="datetimeFigureOut">
              <a:rPr lang="en-US" smtClean="0"/>
              <a:pPr/>
              <a:t>9/15/2018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D38BEB-D161-42A8-9CCF-BCC5450D92A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29500" y="549277"/>
            <a:ext cx="1981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95300" y="549277"/>
            <a:ext cx="67691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C3D43BD-8F85-45C6-BB35-6A1A23AF46E0}" type="datetimeFigureOut">
              <a:rPr lang="en-US" smtClean="0"/>
              <a:pPr/>
              <a:t>9/15/2018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D38BEB-D161-42A8-9CCF-BCC5450D92A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a:t>Click to edit Master title style</a:t>
            </a:r>
          </a:p>
        </p:txBody>
      </p:sp>
      <p:sp>
        <p:nvSpPr>
          <p:cNvPr id="27" name="Content Placeholder 26"/>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0C3D43BD-8F85-45C6-BB35-6A1A23AF46E0}" type="datetimeFigureOut">
              <a:rPr lang="en-US" smtClean="0"/>
              <a:pPr/>
              <a:t>9/15/2018</a:t>
            </a:fld>
            <a:endParaRPr lang="en-US"/>
          </a:p>
        </p:txBody>
      </p:sp>
      <p:sp>
        <p:nvSpPr>
          <p:cNvPr id="19" name="Footer Placeholder 18"/>
          <p:cNvSpPr>
            <a:spLocks noGrp="1"/>
          </p:cNvSpPr>
          <p:nvPr>
            <p:ph type="ftr" sz="quarter" idx="11"/>
          </p:nvPr>
        </p:nvSpPr>
        <p:spPr>
          <a:xfrm>
            <a:off x="3879850" y="76201"/>
            <a:ext cx="3136900" cy="288925"/>
          </a:xfrm>
        </p:spPr>
        <p:txBody>
          <a:bodyPr/>
          <a:lstStyle/>
          <a:p>
            <a:endParaRPr lang="en-US"/>
          </a:p>
        </p:txBody>
      </p:sp>
      <p:sp>
        <p:nvSpPr>
          <p:cNvPr id="16" name="Slide Number Placeholder 15"/>
          <p:cNvSpPr>
            <a:spLocks noGrp="1"/>
          </p:cNvSpPr>
          <p:nvPr>
            <p:ph type="sldNum" sz="quarter" idx="12"/>
          </p:nvPr>
        </p:nvSpPr>
        <p:spPr>
          <a:xfrm>
            <a:off x="8915400" y="6473952"/>
            <a:ext cx="822198" cy="246888"/>
          </a:xfrm>
        </p:spPr>
        <p:txBody>
          <a:bodyPr/>
          <a:lstStyle/>
          <a:p>
            <a:fld id="{04D38BEB-D161-42A8-9CCF-BCC5450D92A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57212" y="3444903"/>
            <a:ext cx="9348788"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412750" y="1676400"/>
            <a:ext cx="916305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9" name="Date Placeholder 18"/>
          <p:cNvSpPr>
            <a:spLocks noGrp="1"/>
          </p:cNvSpPr>
          <p:nvPr>
            <p:ph type="dt" sz="half" idx="10"/>
          </p:nvPr>
        </p:nvSpPr>
        <p:spPr/>
        <p:txBody>
          <a:bodyPr/>
          <a:lstStyle/>
          <a:p>
            <a:fld id="{0C3D43BD-8F85-45C6-BB35-6A1A23AF46E0}" type="datetimeFigureOut">
              <a:rPr lang="en-US" smtClean="0"/>
              <a:pPr/>
              <a:t>9/15/2018</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04D38BEB-D161-42A8-9CCF-BCC5450D92AD}" type="slidenum">
              <a:rPr lang="en-US" smtClean="0"/>
              <a:pPr/>
              <a:t>‹#›</a:t>
            </a:fld>
            <a:endParaRPr lang="en-US"/>
          </a:p>
        </p:txBody>
      </p:sp>
      <p:sp>
        <p:nvSpPr>
          <p:cNvPr id="8" name="Title 7"/>
          <p:cNvSpPr>
            <a:spLocks noGrp="1"/>
          </p:cNvSpPr>
          <p:nvPr>
            <p:ph type="title"/>
          </p:nvPr>
        </p:nvSpPr>
        <p:spPr>
          <a:xfrm>
            <a:off x="195515" y="2947086"/>
            <a:ext cx="9410700" cy="1184825"/>
          </a:xfrm>
        </p:spPr>
        <p:txBody>
          <a:bodyPr rtlCol="0" anchor="t"/>
          <a:lstStyle>
            <a:lvl1pPr algn="r">
              <a:defRPr/>
            </a:lvl1pPr>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26898" y="457200"/>
            <a:ext cx="9410700" cy="841248"/>
          </a:xfrm>
        </p:spPr>
        <p:txBody>
          <a:bodyPr/>
          <a:lstStyle/>
          <a:p>
            <a:r>
              <a:rPr kumimoji="0" lang="en-US"/>
              <a:t>Click to edit Master title style</a:t>
            </a:r>
          </a:p>
        </p:txBody>
      </p:sp>
      <p:sp>
        <p:nvSpPr>
          <p:cNvPr id="14" name="Content Placeholder 13"/>
          <p:cNvSpPr>
            <a:spLocks noGrp="1"/>
          </p:cNvSpPr>
          <p:nvPr>
            <p:ph sz="half" idx="1"/>
          </p:nvPr>
        </p:nvSpPr>
        <p:spPr>
          <a:xfrm>
            <a:off x="330200" y="1600200"/>
            <a:ext cx="454025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5035550" y="1600200"/>
            <a:ext cx="470535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0"/>
          </p:nvPr>
        </p:nvSpPr>
        <p:spPr/>
        <p:txBody>
          <a:bodyPr/>
          <a:lstStyle/>
          <a:p>
            <a:fld id="{0C3D43BD-8F85-45C6-BB35-6A1A23AF46E0}" type="datetimeFigureOut">
              <a:rPr lang="en-US" smtClean="0"/>
              <a:pPr/>
              <a:t>9/15/2018</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04D38BEB-D161-42A8-9CCF-BCC5450D92A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30200" y="5410200"/>
            <a:ext cx="9328150" cy="882650"/>
          </a:xfrm>
        </p:spPr>
        <p:txBody>
          <a:bodyPr anchor="ctr"/>
          <a:lstStyle>
            <a:lvl1pPr>
              <a:defRPr/>
            </a:lvl1pPr>
          </a:lstStyle>
          <a:p>
            <a:r>
              <a:rPr kumimoji="0" lang="en-US"/>
              <a:t>Click to edit Master title style</a:t>
            </a:r>
          </a:p>
        </p:txBody>
      </p:sp>
      <p:sp>
        <p:nvSpPr>
          <p:cNvPr id="13" name="Text Placeholder 12"/>
          <p:cNvSpPr>
            <a:spLocks noGrp="1"/>
          </p:cNvSpPr>
          <p:nvPr>
            <p:ph type="body" idx="1"/>
          </p:nvPr>
        </p:nvSpPr>
        <p:spPr>
          <a:xfrm>
            <a:off x="304898" y="666750"/>
            <a:ext cx="4648102"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5" name="Text Placeholder 24"/>
          <p:cNvSpPr>
            <a:spLocks noGrp="1"/>
          </p:cNvSpPr>
          <p:nvPr>
            <p:ph type="body" sz="half" idx="3"/>
          </p:nvPr>
        </p:nvSpPr>
        <p:spPr>
          <a:xfrm>
            <a:off x="5032111" y="666750"/>
            <a:ext cx="4649928"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Content Placeholder 3"/>
          <p:cNvSpPr>
            <a:spLocks noGrp="1"/>
          </p:cNvSpPr>
          <p:nvPr>
            <p:ph sz="quarter" idx="2"/>
          </p:nvPr>
        </p:nvSpPr>
        <p:spPr>
          <a:xfrm>
            <a:off x="304898" y="1316038"/>
            <a:ext cx="4648102"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8" name="Content Placeholder 27"/>
          <p:cNvSpPr>
            <a:spLocks noGrp="1"/>
          </p:cNvSpPr>
          <p:nvPr>
            <p:ph sz="quarter" idx="4"/>
          </p:nvPr>
        </p:nvSpPr>
        <p:spPr>
          <a:xfrm>
            <a:off x="5036124" y="1316038"/>
            <a:ext cx="4645914"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0"/>
          </p:nvPr>
        </p:nvSpPr>
        <p:spPr/>
        <p:txBody>
          <a:bodyPr/>
          <a:lstStyle/>
          <a:p>
            <a:fld id="{0C3D43BD-8F85-45C6-BB35-6A1A23AF46E0}" type="datetimeFigureOut">
              <a:rPr lang="en-US" smtClean="0"/>
              <a:pPr/>
              <a:t>9/15/2018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915400" y="6477000"/>
            <a:ext cx="825500" cy="246888"/>
          </a:xfrm>
        </p:spPr>
        <p:txBody>
          <a:bodyPr/>
          <a:lstStyle/>
          <a:p>
            <a:fld id="{04D38BEB-D161-42A8-9CCF-BCC5450D92AD}" type="slidenum">
              <a:rPr lang="en-US" smtClean="0"/>
              <a:pPr/>
              <a:t>‹#›</a:t>
            </a:fld>
            <a:endParaRPr lang="en-US"/>
          </a:p>
        </p:txBody>
      </p:sp>
      <p:sp>
        <p:nvSpPr>
          <p:cNvPr id="11" name="Straight Connector 10"/>
          <p:cNvSpPr>
            <a:spLocks noChangeShapeType="1"/>
          </p:cNvSpPr>
          <p:nvPr/>
        </p:nvSpPr>
        <p:spPr bwMode="auto">
          <a:xfrm>
            <a:off x="557212" y="6019801"/>
            <a:ext cx="9348788"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26898" y="457200"/>
            <a:ext cx="9410700" cy="841248"/>
          </a:xfrm>
        </p:spPr>
        <p:txBody>
          <a:bodyPr/>
          <a:lstStyle/>
          <a:p>
            <a:r>
              <a:rPr kumimoji="0" lang="en-US"/>
              <a:t>Click to edit Master title style</a:t>
            </a:r>
          </a:p>
        </p:txBody>
      </p:sp>
      <p:sp>
        <p:nvSpPr>
          <p:cNvPr id="12" name="Date Placeholder 11"/>
          <p:cNvSpPr>
            <a:spLocks noGrp="1"/>
          </p:cNvSpPr>
          <p:nvPr>
            <p:ph type="dt" sz="half" idx="10"/>
          </p:nvPr>
        </p:nvSpPr>
        <p:spPr/>
        <p:txBody>
          <a:bodyPr/>
          <a:lstStyle/>
          <a:p>
            <a:fld id="{0C3D43BD-8F85-45C6-BB35-6A1A23AF46E0}" type="datetimeFigureOut">
              <a:rPr lang="en-US" smtClean="0"/>
              <a:pPr/>
              <a:t>9/15/2018</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D38BEB-D161-42A8-9CCF-BCC5450D92A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C3D43BD-8F85-45C6-BB35-6A1A23AF46E0}" type="datetimeFigureOut">
              <a:rPr lang="en-US" smtClean="0"/>
              <a:pPr/>
              <a:t>9/15/2018</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D38BEB-D161-42A8-9CCF-BCC5450D92A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57212" y="5849118"/>
            <a:ext cx="9348788"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95300" y="5486400"/>
            <a:ext cx="9163050" cy="520700"/>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idx="2"/>
          </p:nvPr>
        </p:nvSpPr>
        <p:spPr>
          <a:xfrm>
            <a:off x="495300" y="609600"/>
            <a:ext cx="3259006"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4" name="Content Placeholder 13"/>
          <p:cNvSpPr>
            <a:spLocks noGrp="1"/>
          </p:cNvSpPr>
          <p:nvPr>
            <p:ph sz="half" idx="1"/>
          </p:nvPr>
        </p:nvSpPr>
        <p:spPr>
          <a:xfrm>
            <a:off x="3872971" y="609600"/>
            <a:ext cx="5785379"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0C3D43BD-8F85-45C6-BB35-6A1A23AF46E0}" type="datetimeFigureOut">
              <a:rPr lang="en-US" smtClean="0"/>
              <a:pPr/>
              <a:t>9/15/2018</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D38BEB-D161-42A8-9CCF-BCC5450D92A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797300" y="616634"/>
            <a:ext cx="54483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a:t>Click icon to add picture</a:t>
            </a:r>
            <a:endParaRPr kumimoji="0" lang="en-US" dirty="0"/>
          </a:p>
        </p:txBody>
      </p:sp>
      <p:sp>
        <p:nvSpPr>
          <p:cNvPr id="7" name="Date Placeholder 6"/>
          <p:cNvSpPr>
            <a:spLocks noGrp="1"/>
          </p:cNvSpPr>
          <p:nvPr>
            <p:ph type="dt" sz="half" idx="10"/>
          </p:nvPr>
        </p:nvSpPr>
        <p:spPr/>
        <p:txBody>
          <a:bodyPr/>
          <a:lstStyle/>
          <a:p>
            <a:fld id="{0C3D43BD-8F85-45C6-BB35-6A1A23AF46E0}" type="datetimeFigureOut">
              <a:rPr lang="en-US" smtClean="0"/>
              <a:pPr/>
              <a:t>9/15/2018</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04D38BEB-D161-42A8-9CCF-BCC5450D92AD}" type="slidenum">
              <a:rPr lang="en-US" smtClean="0"/>
              <a:pPr/>
              <a:t>‹#›</a:t>
            </a:fld>
            <a:endParaRPr lang="en-US"/>
          </a:p>
        </p:txBody>
      </p:sp>
      <p:sp>
        <p:nvSpPr>
          <p:cNvPr id="17" name="Title 16"/>
          <p:cNvSpPr>
            <a:spLocks noGrp="1"/>
          </p:cNvSpPr>
          <p:nvPr>
            <p:ph type="title"/>
          </p:nvPr>
        </p:nvSpPr>
        <p:spPr>
          <a:xfrm>
            <a:off x="412750" y="4993760"/>
            <a:ext cx="6356350" cy="522288"/>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sz="half" idx="2"/>
          </p:nvPr>
        </p:nvSpPr>
        <p:spPr>
          <a:xfrm>
            <a:off x="412750" y="5533218"/>
            <a:ext cx="635635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57212" y="1050899"/>
            <a:ext cx="9348788"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30200" y="1554163"/>
            <a:ext cx="94107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1" name="Date Placeholder 10"/>
          <p:cNvSpPr>
            <a:spLocks noGrp="1"/>
          </p:cNvSpPr>
          <p:nvPr>
            <p:ph type="dt" sz="half" idx="2"/>
          </p:nvPr>
        </p:nvSpPr>
        <p:spPr>
          <a:xfrm>
            <a:off x="7016750" y="76201"/>
            <a:ext cx="2724150" cy="288925"/>
          </a:xfrm>
          <a:prstGeom prst="rect">
            <a:avLst/>
          </a:prstGeom>
        </p:spPr>
        <p:txBody>
          <a:bodyPr vert="horz"/>
          <a:lstStyle>
            <a:lvl1pPr algn="l" eaLnBrk="1" latinLnBrk="0" hangingPunct="1">
              <a:defRPr kumimoji="0" sz="1200">
                <a:solidFill>
                  <a:schemeClr val="accent1">
                    <a:shade val="75000"/>
                  </a:schemeClr>
                </a:solidFill>
              </a:defRPr>
            </a:lvl1pPr>
          </a:lstStyle>
          <a:p>
            <a:fld id="{0C3D43BD-8F85-45C6-BB35-6A1A23AF46E0}" type="datetimeFigureOut">
              <a:rPr lang="en-US" smtClean="0"/>
              <a:pPr/>
              <a:t>9/15/2018</a:t>
            </a:fld>
            <a:endParaRPr lang="en-US"/>
          </a:p>
        </p:txBody>
      </p:sp>
      <p:sp>
        <p:nvSpPr>
          <p:cNvPr id="28" name="Footer Placeholder 27"/>
          <p:cNvSpPr>
            <a:spLocks noGrp="1"/>
          </p:cNvSpPr>
          <p:nvPr>
            <p:ph type="ftr" sz="quarter" idx="3"/>
          </p:nvPr>
        </p:nvSpPr>
        <p:spPr>
          <a:xfrm>
            <a:off x="3384550" y="76201"/>
            <a:ext cx="36322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915400" y="6477001"/>
            <a:ext cx="825500" cy="244475"/>
          </a:xfrm>
          <a:prstGeom prst="rect">
            <a:avLst/>
          </a:prstGeom>
        </p:spPr>
        <p:txBody>
          <a:bodyPr vert="horz"/>
          <a:lstStyle>
            <a:lvl1pPr algn="r" eaLnBrk="1" latinLnBrk="0" hangingPunct="1">
              <a:defRPr kumimoji="0" sz="1200">
                <a:solidFill>
                  <a:schemeClr val="accent1">
                    <a:shade val="75000"/>
                  </a:schemeClr>
                </a:solidFill>
              </a:defRPr>
            </a:lvl1pPr>
          </a:lstStyle>
          <a:p>
            <a:fld id="{04D38BEB-D161-42A8-9CCF-BCC5450D92AD}" type="slidenum">
              <a:rPr lang="en-US" smtClean="0"/>
              <a:pPr/>
              <a:t>‹#›</a:t>
            </a:fld>
            <a:endParaRPr lang="en-US"/>
          </a:p>
        </p:txBody>
      </p:sp>
      <p:sp>
        <p:nvSpPr>
          <p:cNvPr id="10" name="Title Placeholder 9"/>
          <p:cNvSpPr>
            <a:spLocks noGrp="1"/>
          </p:cNvSpPr>
          <p:nvPr>
            <p:ph type="title"/>
          </p:nvPr>
        </p:nvSpPr>
        <p:spPr>
          <a:xfrm>
            <a:off x="330200" y="457200"/>
            <a:ext cx="9410700" cy="838200"/>
          </a:xfrm>
          <a:prstGeom prst="rect">
            <a:avLst/>
          </a:prstGeom>
        </p:spPr>
        <p:txBody>
          <a:bodyPr vert="horz" anchor="ctr">
            <a:normAutofit/>
          </a:bodyPr>
          <a:lstStyle/>
          <a:p>
            <a:r>
              <a:rPr kumimoji="0" lang="en-US"/>
              <a:t>Click to edit Master title style</a:t>
            </a:r>
          </a:p>
        </p:txBody>
      </p:sp>
      <p:sp>
        <p:nvSpPr>
          <p:cNvPr id="9" name="Straight Connector 8"/>
          <p:cNvSpPr>
            <a:spLocks noChangeShapeType="1"/>
          </p:cNvSpPr>
          <p:nvPr/>
        </p:nvSpPr>
        <p:spPr bwMode="auto">
          <a:xfrm>
            <a:off x="557212" y="1050899"/>
            <a:ext cx="9348788"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57212" y="1057987"/>
            <a:ext cx="9348788"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228392"/>
            <a:ext cx="8648700" cy="969496"/>
          </a:xfrm>
          <a:prstGeom prst="rect">
            <a:avLst/>
          </a:prstGeom>
        </p:spPr>
        <p:txBody>
          <a:bodyPr wrap="square">
            <a:spAutoFit/>
          </a:bodyPr>
          <a:lstStyle/>
          <a:p>
            <a:pPr algn="ctr"/>
            <a:endParaRPr lang="en-US" b="1" dirty="0">
              <a:solidFill>
                <a:srgbClr val="7030A0"/>
              </a:solidFill>
              <a:effectLst/>
              <a:latin typeface="Lucida Calligraphy" pitchFamily="66" charset="0"/>
              <a:ea typeface="Calibri"/>
              <a:cs typeface="Times New Roman"/>
            </a:endParaRPr>
          </a:p>
          <a:p>
            <a:pPr algn="ctr"/>
            <a:endParaRPr lang="en-US" b="1" dirty="0">
              <a:solidFill>
                <a:srgbClr val="7030A0"/>
              </a:solidFill>
              <a:latin typeface="Lucida Calligraphy" pitchFamily="66" charset="0"/>
              <a:ea typeface="Calibri"/>
              <a:cs typeface="Times New Roman"/>
            </a:endParaRPr>
          </a:p>
          <a:p>
            <a:pPr algn="just">
              <a:lnSpc>
                <a:spcPct val="150000"/>
              </a:lnSpc>
            </a:pPr>
            <a:endParaRPr lang="en-US" sz="1400" dirty="0">
              <a:solidFill>
                <a:srgbClr val="7030A0"/>
              </a:solidFill>
              <a:latin typeface="Lucida Calligraphy" pitchFamily="66" charset="0"/>
              <a:ea typeface="Calibri"/>
              <a:cs typeface="Times New Roman"/>
            </a:endParaRPr>
          </a:p>
        </p:txBody>
      </p:sp>
      <p:sp>
        <p:nvSpPr>
          <p:cNvPr id="5" name="Rounded Rectangle 4"/>
          <p:cNvSpPr/>
          <p:nvPr/>
        </p:nvSpPr>
        <p:spPr>
          <a:xfrm>
            <a:off x="762000" y="457200"/>
            <a:ext cx="8610600" cy="59436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3200" dirty="0">
                <a:solidFill>
                  <a:srgbClr val="002060"/>
                </a:solidFill>
                <a:latin typeface="Berlin Sans FB Demi" pitchFamily="34" charset="0"/>
              </a:rPr>
              <a:t>2</a:t>
            </a:r>
            <a:r>
              <a:rPr lang="en-US" sz="3200" baseline="30000" dirty="0">
                <a:solidFill>
                  <a:srgbClr val="002060"/>
                </a:solidFill>
                <a:latin typeface="Berlin Sans FB Demi" pitchFamily="34" charset="0"/>
              </a:rPr>
              <a:t>nd</a:t>
            </a:r>
            <a:r>
              <a:rPr lang="en-US" sz="3200" dirty="0">
                <a:solidFill>
                  <a:srgbClr val="002060"/>
                </a:solidFill>
                <a:latin typeface="Berlin Sans FB Demi" pitchFamily="34" charset="0"/>
              </a:rPr>
              <a:t>  QUARTER BUDGET PERFORMANCE REPORT FOR YEAR 2018</a:t>
            </a:r>
          </a:p>
          <a:p>
            <a:pPr algn="ctr"/>
            <a:endParaRPr lang="en-US" sz="3200" dirty="0">
              <a:solidFill>
                <a:srgbClr val="002060"/>
              </a:solidFill>
              <a:latin typeface="Berlin Sans FB Demi" pitchFamily="34" charset="0"/>
            </a:endParaRPr>
          </a:p>
          <a:p>
            <a:pPr algn="ctr"/>
            <a:r>
              <a:rPr lang="en-US" sz="3200" i="1" dirty="0">
                <a:solidFill>
                  <a:srgbClr val="FF0000"/>
                </a:solidFill>
                <a:latin typeface="Berlin Sans FB Demi" pitchFamily="34" charset="0"/>
              </a:rPr>
              <a:t>PREPARED BY</a:t>
            </a:r>
          </a:p>
          <a:p>
            <a:pPr algn="ctr"/>
            <a:endParaRPr lang="en-US" sz="3200" dirty="0">
              <a:latin typeface="Berlin Sans FB Demi" pitchFamily="34" charset="0"/>
            </a:endParaRPr>
          </a:p>
          <a:p>
            <a:pPr algn="ctr"/>
            <a:endParaRPr lang="en-US" sz="3200" dirty="0">
              <a:latin typeface="Berlin Sans FB Demi" pitchFamily="34" charset="0"/>
            </a:endParaRPr>
          </a:p>
          <a:p>
            <a:pPr algn="ctr"/>
            <a:r>
              <a:rPr lang="en-US" sz="3200" dirty="0">
                <a:solidFill>
                  <a:srgbClr val="002060"/>
                </a:solidFill>
                <a:latin typeface="Berlin Sans FB Demi" pitchFamily="34" charset="0"/>
              </a:rPr>
              <a:t>MINISTRY OF BUDGET AND PLANNING</a:t>
            </a:r>
          </a:p>
        </p:txBody>
      </p:sp>
    </p:spTree>
    <p:extLst>
      <p:ext uri="{BB962C8B-B14F-4D97-AF65-F5344CB8AC3E}">
        <p14:creationId xmlns:p14="http://schemas.microsoft.com/office/powerpoint/2010/main" val="33428304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762000"/>
            <a:ext cx="8458200" cy="2031325"/>
          </a:xfrm>
          <a:prstGeom prst="rect">
            <a:avLst/>
          </a:prstGeom>
        </p:spPr>
        <p:txBody>
          <a:bodyPr wrap="square">
            <a:spAutoFit/>
          </a:bodyPr>
          <a:lstStyle/>
          <a:p>
            <a:pPr algn="just"/>
            <a:r>
              <a:rPr lang="en-US" b="1" dirty="0">
                <a:solidFill>
                  <a:srgbClr val="C00000"/>
                </a:solidFill>
                <a:latin typeface="Lucida Calligraphy" pitchFamily="66" charset="0"/>
              </a:rPr>
              <a:t>CAPITAL RECEIPTS (TRANSFER SURPLUS, GRANTS AND LOANS)</a:t>
            </a:r>
          </a:p>
          <a:p>
            <a:pPr algn="just"/>
            <a:r>
              <a:rPr lang="en-US" dirty="0">
                <a:latin typeface="Lucida Calligraphy" pitchFamily="66" charset="0"/>
              </a:rPr>
              <a:t>The total approved capital receipts for the year 2018 was </a:t>
            </a:r>
            <a:r>
              <a:rPr lang="en-US" dirty="0" smtClean="0">
                <a:latin typeface="Lucida Calligraphy" pitchFamily="66" charset="0"/>
              </a:rPr>
              <a:t>N60,443,066,836. Out </a:t>
            </a:r>
            <a:r>
              <a:rPr lang="en-US" dirty="0">
                <a:latin typeface="Lucida Calligraphy" pitchFamily="66" charset="0"/>
              </a:rPr>
              <a:t>of </a:t>
            </a:r>
            <a:r>
              <a:rPr lang="en-US" dirty="0" smtClean="0">
                <a:latin typeface="Lucida Calligraphy" pitchFamily="66" charset="0"/>
              </a:rPr>
              <a:t>this, </a:t>
            </a:r>
            <a:r>
              <a:rPr lang="en-US" dirty="0">
                <a:latin typeface="Lucida Calligraphy" pitchFamily="66" charset="0"/>
              </a:rPr>
              <a:t>the sum of N15,110,766,709 </a:t>
            </a:r>
            <a:r>
              <a:rPr lang="en-US" dirty="0" smtClean="0">
                <a:latin typeface="Lucida Calligraphy" pitchFamily="66" charset="0"/>
              </a:rPr>
              <a:t>was for the the </a:t>
            </a:r>
            <a:r>
              <a:rPr lang="en-US" dirty="0">
                <a:latin typeface="Lucida Calligraphy" pitchFamily="66" charset="0"/>
              </a:rPr>
              <a:t>second quarter figures (April-June, </a:t>
            </a:r>
            <a:r>
              <a:rPr lang="en-US" dirty="0" smtClean="0">
                <a:latin typeface="Lucida Calligraphy" pitchFamily="66" charset="0"/>
              </a:rPr>
              <a:t>2018) and there was no receipt, representing 0.00</a:t>
            </a:r>
            <a:r>
              <a:rPr lang="en-US" dirty="0">
                <a:latin typeface="Lucida Calligraphy" pitchFamily="66" charset="0"/>
              </a:rPr>
              <a:t>% </a:t>
            </a:r>
            <a:r>
              <a:rPr lang="en-US" dirty="0" smtClean="0">
                <a:latin typeface="Lucida Calligraphy" pitchFamily="66" charset="0"/>
              </a:rPr>
              <a:t>performance for the period under review.</a:t>
            </a:r>
            <a:endParaRPr lang="en-US" dirty="0">
              <a:latin typeface="Lucida Calligraphy" pitchFamily="66" charset="0"/>
            </a:endParaRPr>
          </a:p>
        </p:txBody>
      </p:sp>
    </p:spTree>
    <p:extLst>
      <p:ext uri="{BB962C8B-B14F-4D97-AF65-F5344CB8AC3E}">
        <p14:creationId xmlns:p14="http://schemas.microsoft.com/office/powerpoint/2010/main" val="1246665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4087FB9D-D522-E34A-897D-9314F846AEDC}"/>
              </a:ext>
            </a:extLst>
          </p:cNvPr>
          <p:cNvGraphicFramePr>
            <a:graphicFrameLocks/>
          </p:cNvGraphicFramePr>
          <p:nvPr>
            <p:extLst>
              <p:ext uri="{D42A27DB-BD31-4B8C-83A1-F6EECF244321}">
                <p14:modId xmlns:p14="http://schemas.microsoft.com/office/powerpoint/2010/main" val="4004324796"/>
              </p:ext>
            </p:extLst>
          </p:nvPr>
        </p:nvGraphicFramePr>
        <p:xfrm>
          <a:off x="914400" y="533400"/>
          <a:ext cx="8077200" cy="5715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16455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914400"/>
            <a:ext cx="8382000" cy="4247317"/>
          </a:xfrm>
          <a:prstGeom prst="rect">
            <a:avLst/>
          </a:prstGeom>
        </p:spPr>
        <p:txBody>
          <a:bodyPr wrap="square">
            <a:spAutoFit/>
          </a:bodyPr>
          <a:lstStyle/>
          <a:p>
            <a:pPr algn="just"/>
            <a:r>
              <a:rPr lang="en-US" b="1" dirty="0">
                <a:solidFill>
                  <a:srgbClr val="C00000"/>
                </a:solidFill>
                <a:latin typeface="Lucida Calligraphy" pitchFamily="66" charset="0"/>
              </a:rPr>
              <a:t>CAPITAL EXPENDITURE: </a:t>
            </a:r>
          </a:p>
          <a:p>
            <a:pPr algn="just"/>
            <a:r>
              <a:rPr lang="en-US" dirty="0">
                <a:latin typeface="Lucida Calligraphy" pitchFamily="66" charset="0"/>
              </a:rPr>
              <a:t>The total sum of N88,802,571,192 was approved for capital expenditure for the year 2018. Out of this, the sum of N21,902,503,316 represents the second quarter estimates (April-June, 2018) out of which, the sum N5,088,597,713</a:t>
            </a:r>
            <a:r>
              <a:rPr lang="en-US" dirty="0"/>
              <a:t> </a:t>
            </a:r>
            <a:r>
              <a:rPr lang="en-US" dirty="0">
                <a:latin typeface="Lucida Calligraphy" pitchFamily="66" charset="0"/>
              </a:rPr>
              <a:t>was the actual capital expenditure, representing 23.23% performance. (Graph below)</a:t>
            </a:r>
          </a:p>
          <a:p>
            <a:pPr algn="just"/>
            <a:endParaRPr lang="en-US" dirty="0">
              <a:latin typeface="Lucida Calligraphy" pitchFamily="66" charset="0"/>
            </a:endParaRPr>
          </a:p>
          <a:p>
            <a:pPr algn="just"/>
            <a:r>
              <a:rPr lang="en-US" dirty="0">
                <a:latin typeface="Lucida Calligraphy" pitchFamily="66" charset="0"/>
              </a:rPr>
              <a:t>Below is a summary of Capital Expenditure by Budget Line:</a:t>
            </a:r>
          </a:p>
          <a:p>
            <a:pPr algn="just"/>
            <a:endParaRPr lang="en-US" dirty="0">
              <a:latin typeface="Lucida Calligraphy" pitchFamily="66" charset="0"/>
            </a:endParaRPr>
          </a:p>
          <a:p>
            <a:pPr algn="just"/>
            <a:r>
              <a:rPr lang="en-US" dirty="0">
                <a:latin typeface="Lucida Calligraphy" pitchFamily="66" charset="0"/>
              </a:rPr>
              <a:t>Administrative</a:t>
            </a:r>
            <a:r>
              <a:rPr lang="en-US" dirty="0"/>
              <a:t>  			                          </a:t>
            </a:r>
            <a:r>
              <a:rPr lang="en-US" dirty="0">
                <a:latin typeface="Lucida Calligraphy" pitchFamily="66" charset="0"/>
              </a:rPr>
              <a:t>N</a:t>
            </a:r>
            <a:r>
              <a:rPr lang="en-US" dirty="0"/>
              <a:t>666,028,323 </a:t>
            </a:r>
            <a:endParaRPr lang="en-US" dirty="0">
              <a:latin typeface="Lucida Calligraphy" pitchFamily="66" charset="0"/>
            </a:endParaRPr>
          </a:p>
          <a:p>
            <a:pPr algn="just"/>
            <a:r>
              <a:rPr lang="en-US" dirty="0">
                <a:latin typeface="Lucida Calligraphy" pitchFamily="66" charset="0"/>
              </a:rPr>
              <a:t>Economic	</a:t>
            </a:r>
            <a:r>
              <a:rPr lang="en-US" dirty="0"/>
              <a:t>				           </a:t>
            </a:r>
            <a:r>
              <a:rPr lang="en-US" dirty="0">
                <a:latin typeface="Lucida Calligraphy" pitchFamily="66" charset="0"/>
              </a:rPr>
              <a:t>N</a:t>
            </a:r>
            <a:r>
              <a:rPr lang="en-US" dirty="0"/>
              <a:t>1,711,091,195 </a:t>
            </a:r>
            <a:endParaRPr lang="en-US" dirty="0">
              <a:latin typeface="Lucida Calligraphy" pitchFamily="66" charset="0"/>
            </a:endParaRPr>
          </a:p>
          <a:p>
            <a:pPr algn="just"/>
            <a:r>
              <a:rPr lang="en-US" dirty="0">
                <a:latin typeface="Lucida Calligraphy" pitchFamily="66" charset="0"/>
              </a:rPr>
              <a:t>Law and Justice</a:t>
            </a:r>
            <a:r>
              <a:rPr lang="en-US" dirty="0"/>
              <a:t>				           </a:t>
            </a:r>
            <a:r>
              <a:rPr lang="en-US" dirty="0">
                <a:latin typeface="Lucida Calligraphy" pitchFamily="66" charset="0"/>
              </a:rPr>
              <a:t>N</a:t>
            </a:r>
            <a:r>
              <a:rPr lang="en-US" dirty="0"/>
              <a:t>185,600,000 </a:t>
            </a:r>
            <a:endParaRPr lang="en-US" dirty="0">
              <a:latin typeface="Lucida Calligraphy" pitchFamily="66" charset="0"/>
            </a:endParaRPr>
          </a:p>
          <a:p>
            <a:pPr algn="just"/>
            <a:r>
              <a:rPr lang="en-US" dirty="0">
                <a:latin typeface="Lucida Calligraphy" pitchFamily="66" charset="0"/>
              </a:rPr>
              <a:t>Social Service Sector				  </a:t>
            </a:r>
            <a:r>
              <a:rPr lang="en-US" dirty="0"/>
              <a:t> </a:t>
            </a:r>
            <a:r>
              <a:rPr lang="en-US" dirty="0">
                <a:latin typeface="Lucida Calligraphy" pitchFamily="66" charset="0"/>
              </a:rPr>
              <a:t>      N703,466,486</a:t>
            </a:r>
          </a:p>
          <a:p>
            <a:pPr algn="just"/>
            <a:r>
              <a:rPr lang="en-US" dirty="0">
                <a:latin typeface="Lucida Calligraphy" pitchFamily="66" charset="0"/>
              </a:rPr>
              <a:t>Debt Servicing					        N</a:t>
            </a:r>
            <a:r>
              <a:rPr lang="en-US" dirty="0"/>
              <a:t>3,266,185,981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F56D2C13-989F-4E87-BFC5-07C4720C4AB3}"/>
              </a:ext>
            </a:extLst>
          </p:cNvPr>
          <p:cNvGraphicFramePr>
            <a:graphicFrameLocks/>
          </p:cNvGraphicFramePr>
          <p:nvPr>
            <p:extLst>
              <p:ext uri="{D42A27DB-BD31-4B8C-83A1-F6EECF244321}">
                <p14:modId xmlns:p14="http://schemas.microsoft.com/office/powerpoint/2010/main" val="126875712"/>
              </p:ext>
            </p:extLst>
          </p:nvPr>
        </p:nvGraphicFramePr>
        <p:xfrm>
          <a:off x="762000" y="304800"/>
          <a:ext cx="4343400" cy="5791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Chart 2">
            <a:extLst>
              <a:ext uri="{FF2B5EF4-FFF2-40B4-BE49-F238E27FC236}">
                <a16:creationId xmlns:a16="http://schemas.microsoft.com/office/drawing/2014/main" id="{9C048726-C02C-4C56-BE2F-333F566CA958}"/>
              </a:ext>
            </a:extLst>
          </p:cNvPr>
          <p:cNvGraphicFramePr>
            <a:graphicFrameLocks/>
          </p:cNvGraphicFramePr>
          <p:nvPr>
            <p:extLst>
              <p:ext uri="{D42A27DB-BD31-4B8C-83A1-F6EECF244321}">
                <p14:modId xmlns:p14="http://schemas.microsoft.com/office/powerpoint/2010/main" val="4043200814"/>
              </p:ext>
            </p:extLst>
          </p:nvPr>
        </p:nvGraphicFramePr>
        <p:xfrm>
          <a:off x="5500687" y="381000"/>
          <a:ext cx="3643313" cy="5410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48733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609600"/>
            <a:ext cx="8610600" cy="5632311"/>
          </a:xfrm>
          <a:prstGeom prst="rect">
            <a:avLst/>
          </a:prstGeom>
        </p:spPr>
        <p:txBody>
          <a:bodyPr wrap="square">
            <a:spAutoFit/>
          </a:bodyPr>
          <a:lstStyle/>
          <a:p>
            <a:pPr algn="ctr"/>
            <a:r>
              <a:rPr lang="en-US" b="1" dirty="0">
                <a:solidFill>
                  <a:srgbClr val="C00000"/>
                </a:solidFill>
                <a:latin typeface="Lucida Calligraphy" pitchFamily="66" charset="0"/>
                <a:ea typeface="Calibri"/>
                <a:cs typeface="Times New Roman"/>
              </a:rPr>
              <a:t>SECOND QUARTER BUDGET PERFORMANCE REPORT FOR YEAR 2018</a:t>
            </a:r>
            <a:endParaRPr lang="en-US" sz="1400" dirty="0">
              <a:solidFill>
                <a:srgbClr val="C00000"/>
              </a:solidFill>
              <a:latin typeface="Lucida Calligraphy" pitchFamily="66" charset="0"/>
              <a:ea typeface="Calibri"/>
              <a:cs typeface="Times New Roman"/>
            </a:endParaRPr>
          </a:p>
          <a:p>
            <a:pPr algn="just">
              <a:lnSpc>
                <a:spcPct val="150000"/>
              </a:lnSpc>
            </a:pPr>
            <a:r>
              <a:rPr lang="en-US" b="1" dirty="0">
                <a:solidFill>
                  <a:srgbClr val="C00000"/>
                </a:solidFill>
                <a:latin typeface="Lucida Calligraphy" pitchFamily="66" charset="0"/>
                <a:ea typeface="Calibri"/>
                <a:cs typeface="Times New Roman"/>
              </a:rPr>
              <a:t>Preamble</a:t>
            </a:r>
            <a:endParaRPr lang="en-US" sz="1400" dirty="0">
              <a:solidFill>
                <a:srgbClr val="C00000"/>
              </a:solidFill>
              <a:latin typeface="Lucida Calligraphy" pitchFamily="66" charset="0"/>
              <a:ea typeface="Calibri"/>
              <a:cs typeface="Times New Roman"/>
            </a:endParaRPr>
          </a:p>
          <a:p>
            <a:pPr algn="just">
              <a:lnSpc>
                <a:spcPct val="150000"/>
              </a:lnSpc>
            </a:pPr>
            <a:r>
              <a:rPr lang="en-US" dirty="0">
                <a:solidFill>
                  <a:srgbClr val="002060"/>
                </a:solidFill>
                <a:latin typeface="Lucida Calligraphy" pitchFamily="66" charset="0"/>
                <a:ea typeface="Calibri"/>
                <a:cs typeface="Times New Roman"/>
              </a:rPr>
              <a:t>The Ministry of Budget and Planning is, among other key functions, statutorily responsible for the preparation of quarterly Budget Performance Report. This function provides the state with a credible tool for </a:t>
            </a:r>
            <a:r>
              <a:rPr lang="en-US" dirty="0" smtClean="0">
                <a:solidFill>
                  <a:srgbClr val="002060"/>
                </a:solidFill>
                <a:latin typeface="Lucida Calligraphy" pitchFamily="66" charset="0"/>
                <a:ea typeface="Calibri"/>
                <a:cs typeface="Times New Roman"/>
              </a:rPr>
              <a:t>assessing transparency, accountability </a:t>
            </a:r>
            <a:r>
              <a:rPr lang="en-US" dirty="0">
                <a:solidFill>
                  <a:srgbClr val="002060"/>
                </a:solidFill>
                <a:latin typeface="Lucida Calligraphy" pitchFamily="66" charset="0"/>
                <a:ea typeface="Calibri"/>
                <a:cs typeface="Times New Roman"/>
              </a:rPr>
              <a:t>and efficiency in governance. This document, therefore, conveys the Budget Performance for the </a:t>
            </a:r>
            <a:r>
              <a:rPr lang="en-US" dirty="0" smtClean="0">
                <a:solidFill>
                  <a:srgbClr val="002060"/>
                </a:solidFill>
                <a:latin typeface="Lucida Calligraphy" pitchFamily="66" charset="0"/>
                <a:ea typeface="Calibri"/>
                <a:cs typeface="Times New Roman"/>
              </a:rPr>
              <a:t>second </a:t>
            </a:r>
            <a:r>
              <a:rPr lang="en-US" dirty="0">
                <a:solidFill>
                  <a:srgbClr val="002060"/>
                </a:solidFill>
                <a:latin typeface="Lucida Calligraphy" pitchFamily="66" charset="0"/>
                <a:ea typeface="Calibri"/>
                <a:cs typeface="Times New Roman"/>
              </a:rPr>
              <a:t>quarter of 2018.</a:t>
            </a:r>
            <a:endParaRPr lang="en-US" sz="1400" dirty="0">
              <a:solidFill>
                <a:srgbClr val="002060"/>
              </a:solidFill>
              <a:latin typeface="Lucida Calligraphy" pitchFamily="66" charset="0"/>
              <a:ea typeface="Calibri"/>
              <a:cs typeface="Times New Roman"/>
            </a:endParaRPr>
          </a:p>
          <a:p>
            <a:pPr algn="just">
              <a:lnSpc>
                <a:spcPct val="150000"/>
              </a:lnSpc>
            </a:pPr>
            <a:r>
              <a:rPr lang="en-US" dirty="0">
                <a:solidFill>
                  <a:srgbClr val="002060"/>
                </a:solidFill>
                <a:latin typeface="Lucida Calligraphy" pitchFamily="66" charset="0"/>
                <a:ea typeface="Calibri"/>
                <a:cs typeface="Times New Roman"/>
              </a:rPr>
              <a:t>The total Approved Budget package for the State in the period under review was N151,677,854,494. Out of this, the sum of N37,919,463,624 was for the second quarter estimates i.e. from  April-June, 2018. Of this amount, N16,016,690,308 was earmarked for recurrent services while </a:t>
            </a:r>
            <a:r>
              <a:rPr lang="en-US" dirty="0">
                <a:solidFill>
                  <a:srgbClr val="FF0000"/>
                </a:solidFill>
                <a:latin typeface="Lucida Calligraphy" pitchFamily="66" charset="0"/>
                <a:ea typeface="Calibri"/>
                <a:cs typeface="Times New Roman"/>
              </a:rPr>
              <a:t>N21,902,503,316</a:t>
            </a:r>
            <a:r>
              <a:rPr lang="en-US" dirty="0">
                <a:solidFill>
                  <a:srgbClr val="002060"/>
                </a:solidFill>
                <a:latin typeface="Lucida Calligraphy" pitchFamily="66" charset="0"/>
                <a:ea typeface="Calibri"/>
                <a:cs typeface="Times New Roman"/>
              </a:rPr>
              <a:t> was for capital projects/</a:t>
            </a:r>
            <a:r>
              <a:rPr lang="en-US" dirty="0" err="1">
                <a:solidFill>
                  <a:srgbClr val="002060"/>
                </a:solidFill>
                <a:latin typeface="Lucida Calligraphy" pitchFamily="66" charset="0"/>
                <a:ea typeface="Calibri"/>
                <a:cs typeface="Times New Roman"/>
              </a:rPr>
              <a:t>programmes</a:t>
            </a:r>
            <a:endParaRPr lang="en-US" dirty="0">
              <a:solidFill>
                <a:srgbClr val="002060"/>
              </a:solidFill>
              <a:latin typeface="Lucida Calligraphy" pitchFamily="66" charset="0"/>
              <a:ea typeface="Calibri"/>
              <a:cs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6691" y="685800"/>
            <a:ext cx="8458200" cy="3139321"/>
          </a:xfrm>
          <a:prstGeom prst="rect">
            <a:avLst/>
          </a:prstGeom>
        </p:spPr>
        <p:txBody>
          <a:bodyPr wrap="square">
            <a:spAutoFit/>
          </a:bodyPr>
          <a:lstStyle/>
          <a:p>
            <a:r>
              <a:rPr lang="en-US" b="1" dirty="0">
                <a:solidFill>
                  <a:srgbClr val="C00000"/>
                </a:solidFill>
                <a:latin typeface="Lucida Calligraphy" pitchFamily="66" charset="0"/>
              </a:rPr>
              <a:t>RECURRENT REVENUE PERFORMANCE</a:t>
            </a:r>
          </a:p>
          <a:p>
            <a:endParaRPr lang="en-US" b="1" dirty="0">
              <a:solidFill>
                <a:srgbClr val="002060"/>
              </a:solidFill>
              <a:latin typeface="Lucida Calligraphy" pitchFamily="66" charset="0"/>
            </a:endParaRPr>
          </a:p>
          <a:p>
            <a:pPr algn="just"/>
            <a:r>
              <a:rPr lang="en-US" dirty="0">
                <a:solidFill>
                  <a:srgbClr val="002060"/>
                </a:solidFill>
                <a:latin typeface="Lucida Calligraphy" pitchFamily="66" charset="0"/>
              </a:rPr>
              <a:t>The total recurrent revenue estimates for second  quarter (April. – June) 2018 was N22,808,696,915 (Internally Generated Revenue + Federation Accounts), However, the total sum of </a:t>
            </a:r>
            <a:r>
              <a:rPr lang="en-US" dirty="0">
                <a:solidFill>
                  <a:srgbClr val="FF0000"/>
                </a:solidFill>
                <a:latin typeface="Lucida Calligraphy" pitchFamily="66" charset="0"/>
              </a:rPr>
              <a:t>N20,691,635,867</a:t>
            </a:r>
            <a:r>
              <a:rPr lang="en-US" dirty="0">
                <a:solidFill>
                  <a:srgbClr val="002060"/>
                </a:solidFill>
              </a:rPr>
              <a:t> </a:t>
            </a:r>
            <a:r>
              <a:rPr lang="en-US" dirty="0">
                <a:solidFill>
                  <a:srgbClr val="002060"/>
                </a:solidFill>
                <a:latin typeface="Lucida Calligraphy" pitchFamily="66" charset="0"/>
              </a:rPr>
              <a:t>was realized, representing </a:t>
            </a:r>
            <a:r>
              <a:rPr lang="en-US" dirty="0">
                <a:solidFill>
                  <a:srgbClr val="FF0000"/>
                </a:solidFill>
                <a:latin typeface="Lucida Calligraphy" pitchFamily="66" charset="0"/>
              </a:rPr>
              <a:t>90.72%</a:t>
            </a:r>
            <a:r>
              <a:rPr lang="en-US" dirty="0">
                <a:solidFill>
                  <a:srgbClr val="002060"/>
                </a:solidFill>
                <a:latin typeface="Lucida Calligraphy" pitchFamily="66" charset="0"/>
              </a:rPr>
              <a:t> performance. Out of this amount realized, </a:t>
            </a:r>
            <a:r>
              <a:rPr lang="en-US" dirty="0">
                <a:solidFill>
                  <a:srgbClr val="FF0000"/>
                </a:solidFill>
                <a:latin typeface="Lucida Calligraphy" pitchFamily="66" charset="0"/>
              </a:rPr>
              <a:t>N2,842,700,900</a:t>
            </a:r>
            <a:r>
              <a:rPr lang="en-US" dirty="0">
                <a:solidFill>
                  <a:srgbClr val="002060"/>
                </a:solidFill>
                <a:latin typeface="Lucida Calligraphy" pitchFamily="66" charset="0"/>
              </a:rPr>
              <a:t> came from </a:t>
            </a:r>
            <a:r>
              <a:rPr lang="en-US" dirty="0" smtClean="0">
                <a:solidFill>
                  <a:srgbClr val="002060"/>
                </a:solidFill>
                <a:latin typeface="Lucida Calligraphy" pitchFamily="66" charset="0"/>
              </a:rPr>
              <a:t>Internally Generated </a:t>
            </a:r>
            <a:r>
              <a:rPr lang="en-US" dirty="0">
                <a:solidFill>
                  <a:srgbClr val="002060"/>
                </a:solidFill>
                <a:latin typeface="Lucida Calligraphy" pitchFamily="66" charset="0"/>
              </a:rPr>
              <a:t>Revenue Sources while </a:t>
            </a:r>
            <a:r>
              <a:rPr lang="en-US" dirty="0">
                <a:solidFill>
                  <a:srgbClr val="FF0000"/>
                </a:solidFill>
                <a:latin typeface="Lucida Calligraphy" pitchFamily="66" charset="0"/>
              </a:rPr>
              <a:t>N17,848,934,967 </a:t>
            </a:r>
            <a:r>
              <a:rPr lang="en-US" dirty="0">
                <a:solidFill>
                  <a:srgbClr val="002060"/>
                </a:solidFill>
                <a:latin typeface="Lucida Calligraphy" pitchFamily="66" charset="0"/>
              </a:rPr>
              <a:t>came from Federation Account. The breakdown of the actual revenue collected with the percentage performance during the period under review is presented in the table &amp; graph below.</a:t>
            </a:r>
          </a:p>
        </p:txBody>
      </p:sp>
    </p:spTree>
    <p:extLst>
      <p:ext uri="{BB962C8B-B14F-4D97-AF65-F5344CB8AC3E}">
        <p14:creationId xmlns:p14="http://schemas.microsoft.com/office/powerpoint/2010/main" val="161950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495300" y="367844"/>
            <a:ext cx="9080500"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a:endParaRPr lang="en-US" sz="1400" b="1" dirty="0">
              <a:latin typeface="Arial"/>
              <a:ea typeface="Calibri"/>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C00000"/>
                </a:solidFill>
                <a:effectLst/>
                <a:latin typeface="Times New Roman" pitchFamily="18" charset="0"/>
                <a:ea typeface="Calibri" pitchFamily="34" charset="0"/>
                <a:cs typeface="Times New Roman" pitchFamily="18" charset="0"/>
              </a:rPr>
              <a:t>A</a:t>
            </a:r>
            <a:r>
              <a:rPr kumimoji="0" lang="en-US" sz="14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r>
              <a:rPr lang="en-US" sz="1400" b="1" dirty="0">
                <a:solidFill>
                  <a:srgbClr val="C00000"/>
                </a:solidFill>
                <a:latin typeface="Times New Roman" pitchFamily="18" charset="0"/>
                <a:ea typeface="Calibri" pitchFamily="34" charset="0"/>
                <a:cs typeface="Times New Roman" pitchFamily="18" charset="0"/>
              </a:rPr>
              <a:t>: </a:t>
            </a:r>
            <a:r>
              <a:rPr kumimoji="0" lang="en-US" sz="1400" b="1" i="0" u="none" strike="noStrike" cap="none" normalizeH="0" baseline="0" dirty="0">
                <a:ln>
                  <a:noFill/>
                </a:ln>
                <a:solidFill>
                  <a:srgbClr val="C00000"/>
                </a:solidFill>
                <a:effectLst/>
                <a:latin typeface="Times New Roman" pitchFamily="18" charset="0"/>
                <a:ea typeface="Calibri" pitchFamily="34" charset="0"/>
                <a:cs typeface="Times New Roman" pitchFamily="18" charset="0"/>
              </a:rPr>
              <a:t>RECURRENT REVENUE PERFORMANCE </a:t>
            </a:r>
            <a:endParaRPr kumimoji="0" lang="en-US" sz="800" b="0" i="0" u="none" strike="noStrike" cap="none" normalizeH="0" baseline="0" dirty="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556613052"/>
              </p:ext>
            </p:extLst>
          </p:nvPr>
        </p:nvGraphicFramePr>
        <p:xfrm>
          <a:off x="495300" y="1219200"/>
          <a:ext cx="9080501" cy="4899660"/>
        </p:xfrm>
        <a:graphic>
          <a:graphicData uri="http://schemas.openxmlformats.org/drawingml/2006/table">
            <a:tbl>
              <a:tblPr firstRow="1" bandRow="1">
                <a:tableStyleId>{08FB837D-C827-4EFA-A057-4D05807E0F7C}</a:tableStyleId>
              </a:tblPr>
              <a:tblGrid>
                <a:gridCol w="947530">
                  <a:extLst>
                    <a:ext uri="{9D8B030D-6E8A-4147-A177-3AD203B41FA5}">
                      <a16:colId xmlns:a16="http://schemas.microsoft.com/office/drawing/2014/main" val="20000"/>
                    </a:ext>
                  </a:extLst>
                </a:gridCol>
                <a:gridCol w="1833770">
                  <a:extLst>
                    <a:ext uri="{9D8B030D-6E8A-4147-A177-3AD203B41FA5}">
                      <a16:colId xmlns:a16="http://schemas.microsoft.com/office/drawing/2014/main" val="20001"/>
                    </a:ext>
                  </a:extLst>
                </a:gridCol>
                <a:gridCol w="1482587">
                  <a:extLst>
                    <a:ext uri="{9D8B030D-6E8A-4147-A177-3AD203B41FA5}">
                      <a16:colId xmlns:a16="http://schemas.microsoft.com/office/drawing/2014/main" val="20002"/>
                    </a:ext>
                  </a:extLst>
                </a:gridCol>
                <a:gridCol w="1500257">
                  <a:extLst>
                    <a:ext uri="{9D8B030D-6E8A-4147-A177-3AD203B41FA5}">
                      <a16:colId xmlns:a16="http://schemas.microsoft.com/office/drawing/2014/main" val="20003"/>
                    </a:ext>
                  </a:extLst>
                </a:gridCol>
                <a:gridCol w="1671338">
                  <a:extLst>
                    <a:ext uri="{9D8B030D-6E8A-4147-A177-3AD203B41FA5}">
                      <a16:colId xmlns:a16="http://schemas.microsoft.com/office/drawing/2014/main" val="20004"/>
                    </a:ext>
                  </a:extLst>
                </a:gridCol>
                <a:gridCol w="1645019">
                  <a:extLst>
                    <a:ext uri="{9D8B030D-6E8A-4147-A177-3AD203B41FA5}">
                      <a16:colId xmlns:a16="http://schemas.microsoft.com/office/drawing/2014/main" val="20005"/>
                    </a:ext>
                  </a:extLst>
                </a:gridCol>
              </a:tblGrid>
              <a:tr h="590550">
                <a:tc>
                  <a:txBody>
                    <a:bodyPr/>
                    <a:lstStyle/>
                    <a:p>
                      <a:pPr algn="ctr"/>
                      <a:r>
                        <a:rPr lang="en-US" sz="1400" dirty="0">
                          <a:solidFill>
                            <a:schemeClr val="bg1"/>
                          </a:solidFill>
                        </a:rPr>
                        <a:t>S/NO</a:t>
                      </a:r>
                    </a:p>
                    <a:p>
                      <a:pPr algn="ctr"/>
                      <a:endParaRPr lang="en-US" sz="1400" dirty="0">
                        <a:solidFill>
                          <a:schemeClr val="bg1"/>
                        </a:solidFill>
                      </a:endParaRPr>
                    </a:p>
                    <a:p>
                      <a:pPr algn="ctr"/>
                      <a:endParaRPr lang="en-US" sz="1400" dirty="0">
                        <a:solidFill>
                          <a:schemeClr val="bg1"/>
                        </a:solidFill>
                      </a:endParaRPr>
                    </a:p>
                    <a:p>
                      <a:pPr algn="ctr"/>
                      <a:endParaRPr lang="en-US" sz="1400" dirty="0">
                        <a:solidFill>
                          <a:schemeClr val="bg1"/>
                        </a:solidFill>
                      </a:endParaRPr>
                    </a:p>
                    <a:p>
                      <a:pPr algn="ctr"/>
                      <a:r>
                        <a:rPr lang="en-US" sz="1400" dirty="0">
                          <a:solidFill>
                            <a:schemeClr val="bg1"/>
                          </a:solidFill>
                        </a:rPr>
                        <a:t>A</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solidFill>
                            <a:schemeClr val="bg1"/>
                          </a:solidFill>
                        </a:rPr>
                        <a:t>DETAILS</a:t>
                      </a:r>
                    </a:p>
                    <a:p>
                      <a:pPr algn="ctr"/>
                      <a:endParaRPr lang="en-US" sz="1400" dirty="0">
                        <a:solidFill>
                          <a:schemeClr val="bg1"/>
                        </a:solidFill>
                      </a:endParaRPr>
                    </a:p>
                    <a:p>
                      <a:pPr algn="ctr"/>
                      <a:endParaRPr lang="en-US" sz="1400" dirty="0">
                        <a:solidFill>
                          <a:schemeClr val="bg1"/>
                        </a:solidFill>
                      </a:endParaRPr>
                    </a:p>
                    <a:p>
                      <a:pPr algn="ctr"/>
                      <a:endParaRPr lang="en-US" sz="1400" dirty="0">
                        <a:solidFill>
                          <a:schemeClr val="bg1"/>
                        </a:solidFill>
                      </a:endParaRPr>
                    </a:p>
                    <a:p>
                      <a:pPr algn="ctr"/>
                      <a:r>
                        <a:rPr lang="en-US" sz="1400" dirty="0">
                          <a:solidFill>
                            <a:schemeClr val="bg1"/>
                          </a:solidFill>
                        </a:rPr>
                        <a:t>B</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solidFill>
                            <a:schemeClr val="bg1"/>
                          </a:solidFill>
                        </a:rPr>
                        <a:t>APPROVED ESTIMATES 2018</a:t>
                      </a:r>
                    </a:p>
                    <a:p>
                      <a:pPr algn="ctr"/>
                      <a:endParaRPr lang="en-US" sz="1400" dirty="0">
                        <a:solidFill>
                          <a:schemeClr val="bg1"/>
                        </a:solidFill>
                      </a:endParaRPr>
                    </a:p>
                    <a:p>
                      <a:pPr algn="ctr"/>
                      <a:r>
                        <a:rPr lang="en-US" sz="1400" dirty="0">
                          <a:solidFill>
                            <a:schemeClr val="bg1"/>
                          </a:solidFill>
                        </a:rPr>
                        <a:t>C</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solidFill>
                            <a:schemeClr val="bg1"/>
                          </a:solidFill>
                        </a:rPr>
                        <a:t>APPROVED ESTIMATES April– June. 2018</a:t>
                      </a:r>
                    </a:p>
                    <a:p>
                      <a:pPr algn="ctr"/>
                      <a:endParaRPr lang="en-US" sz="1400" dirty="0">
                        <a:solidFill>
                          <a:schemeClr val="bg1"/>
                        </a:solidFill>
                      </a:endParaRPr>
                    </a:p>
                    <a:p>
                      <a:pPr algn="ctr"/>
                      <a:r>
                        <a:rPr lang="en-US" sz="1400" dirty="0">
                          <a:solidFill>
                            <a:schemeClr val="bg1"/>
                          </a:solidFill>
                        </a:rPr>
                        <a:t>D</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solidFill>
                            <a:schemeClr val="bg1"/>
                          </a:solidFill>
                        </a:rPr>
                        <a:t>ACTUAL REVENUE </a:t>
                      </a:r>
                      <a:r>
                        <a:rPr lang="en-US" sz="1400" baseline="0" dirty="0">
                          <a:solidFill>
                            <a:schemeClr val="bg1"/>
                          </a:solidFill>
                        </a:rPr>
                        <a:t> </a:t>
                      </a:r>
                    </a:p>
                    <a:p>
                      <a:pPr algn="ctr"/>
                      <a:r>
                        <a:rPr lang="en-US" sz="1400" baseline="0" dirty="0">
                          <a:solidFill>
                            <a:schemeClr val="bg1"/>
                          </a:solidFill>
                        </a:rPr>
                        <a:t>AS AT </a:t>
                      </a:r>
                    </a:p>
                    <a:p>
                      <a:pPr algn="ctr"/>
                      <a:r>
                        <a:rPr lang="en-US" sz="1400" baseline="0" dirty="0">
                          <a:solidFill>
                            <a:schemeClr val="bg1"/>
                          </a:solidFill>
                        </a:rPr>
                        <a:t> 31/06/18</a:t>
                      </a:r>
                    </a:p>
                    <a:p>
                      <a:pPr algn="ctr"/>
                      <a:endParaRPr lang="en-US" sz="1400" baseline="0" dirty="0">
                        <a:solidFill>
                          <a:schemeClr val="bg1"/>
                        </a:solidFill>
                      </a:endParaRPr>
                    </a:p>
                    <a:p>
                      <a:pPr algn="ctr"/>
                      <a:r>
                        <a:rPr lang="en-US" sz="1400" baseline="0" dirty="0">
                          <a:solidFill>
                            <a:schemeClr val="bg1"/>
                          </a:solidFill>
                        </a:rPr>
                        <a:t>E</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solidFill>
                            <a:schemeClr val="bg1"/>
                          </a:solidFill>
                        </a:rPr>
                        <a:t>% PERFORMANCE (E/DX100)</a:t>
                      </a:r>
                    </a:p>
                    <a:p>
                      <a:pPr algn="ctr"/>
                      <a:endParaRPr lang="en-US" sz="1400" dirty="0">
                        <a:solidFill>
                          <a:schemeClr val="bg1"/>
                        </a:solidFill>
                      </a:endParaRPr>
                    </a:p>
                    <a:p>
                      <a:pPr algn="ctr"/>
                      <a:endParaRPr lang="en-US" sz="1400" dirty="0">
                        <a:solidFill>
                          <a:schemeClr val="bg1"/>
                        </a:solidFill>
                      </a:endParaRPr>
                    </a:p>
                    <a:p>
                      <a:pPr algn="ctr"/>
                      <a:r>
                        <a:rPr lang="en-US" sz="1400" dirty="0">
                          <a:solidFill>
                            <a:schemeClr val="bg1"/>
                          </a:solidFill>
                        </a:rPr>
                        <a:t>F</a:t>
                      </a:r>
                      <a:endParaRPr lang="en-US" sz="1400" dirty="0">
                        <a:solidFill>
                          <a:schemeClr val="bg1"/>
                        </a:solidFill>
                        <a:latin typeface="Arial" pitchFamily="34" charset="0"/>
                        <a:cs typeface="Arial" pitchFamily="34" charset="0"/>
                      </a:endParaRPr>
                    </a:p>
                  </a:txBody>
                  <a:tcPr marL="99060" marR="99060">
                    <a:solidFill>
                      <a:srgbClr val="54B0F0"/>
                    </a:solidFill>
                  </a:tcPr>
                </a:tc>
                <a:extLst>
                  <a:ext uri="{0D108BD9-81ED-4DB2-BD59-A6C34878D82A}">
                    <a16:rowId xmlns:a16="http://schemas.microsoft.com/office/drawing/2014/main" val="10000"/>
                  </a:ext>
                </a:extLst>
              </a:tr>
              <a:tr h="426720">
                <a:tc>
                  <a:txBody>
                    <a:bodyPr/>
                    <a:lstStyle/>
                    <a:p>
                      <a:pPr algn="ctr"/>
                      <a:r>
                        <a:rPr lang="en-US" sz="1200" dirty="0">
                          <a:solidFill>
                            <a:schemeClr val="bg1"/>
                          </a:solidFill>
                        </a:rPr>
                        <a:t>1.</a:t>
                      </a:r>
                      <a:endParaRPr lang="en-US" sz="1200" dirty="0">
                        <a:solidFill>
                          <a:schemeClr val="bg1"/>
                        </a:solidFill>
                        <a:latin typeface="Arial" pitchFamily="34" charset="0"/>
                        <a:cs typeface="Arial" pitchFamily="34" charset="0"/>
                      </a:endParaRPr>
                    </a:p>
                  </a:txBody>
                  <a:tcPr marL="99060" marR="99060">
                    <a:solidFill>
                      <a:srgbClr val="54B0F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effectLst/>
                        </a:rPr>
                        <a:t>Internal Revenue</a:t>
                      </a:r>
                      <a:endParaRPr lang="en-US" sz="1100" dirty="0">
                        <a:solidFill>
                          <a:schemeClr val="bg1"/>
                        </a:solidFill>
                        <a:effectLst/>
                        <a:latin typeface="+mn-lt"/>
                        <a:ea typeface="Calibri"/>
                        <a:cs typeface="Times New Roman"/>
                      </a:endParaRPr>
                    </a:p>
                  </a:txBody>
                  <a:tcPr marL="99060" marR="99060">
                    <a:solidFill>
                      <a:srgbClr val="54B0F0"/>
                    </a:solidFill>
                  </a:tcPr>
                </a:tc>
                <a:tc>
                  <a:txBody>
                    <a:bodyPr/>
                    <a:lstStyle/>
                    <a:p>
                      <a:pPr algn="r"/>
                      <a:r>
                        <a:rPr lang="en-US" sz="1200" dirty="0">
                          <a:solidFill>
                            <a:schemeClr val="bg1"/>
                          </a:solidFill>
                        </a:rPr>
                        <a:t>33,661,542,542</a:t>
                      </a:r>
                      <a:endParaRPr lang="en-US" sz="1200" dirty="0">
                        <a:solidFill>
                          <a:schemeClr val="bg1"/>
                        </a:solidFill>
                        <a:latin typeface="Arial" pitchFamily="34" charset="0"/>
                        <a:cs typeface="Arial" pitchFamily="34" charset="0"/>
                      </a:endParaRPr>
                    </a:p>
                  </a:txBody>
                  <a:tcPr marL="99060" marR="99060">
                    <a:solidFill>
                      <a:srgbClr val="54B0F0"/>
                    </a:solidFill>
                  </a:tcPr>
                </a:tc>
                <a:tc>
                  <a:txBody>
                    <a:bodyPr/>
                    <a:lstStyle/>
                    <a:p>
                      <a:pPr marL="0" algn="r" defTabSz="914400" rtl="0" eaLnBrk="1" fontAlgn="b" latinLnBrk="0" hangingPunct="1"/>
                      <a:r>
                        <a:rPr kumimoji="0" lang="en-US" sz="1200" kern="1200" dirty="0">
                          <a:solidFill>
                            <a:schemeClr val="bg1"/>
                          </a:solidFill>
                        </a:rPr>
                        <a:t>8,415,385,636</a:t>
                      </a:r>
                      <a:endParaRPr kumimoji="0" lang="en-US" sz="1200" kern="1200" dirty="0">
                        <a:solidFill>
                          <a:schemeClr val="bg1"/>
                        </a:solidFill>
                        <a:latin typeface="Arial" pitchFamily="34" charset="0"/>
                        <a:ea typeface="+mn-ea"/>
                        <a:cs typeface="Arial" pitchFamily="34" charset="0"/>
                      </a:endParaRPr>
                    </a:p>
                  </a:txBody>
                  <a:tcPr marL="0" marR="0" marT="0" marB="0">
                    <a:solidFill>
                      <a:srgbClr val="54B0F0"/>
                    </a:solidFill>
                  </a:tcPr>
                </a:tc>
                <a:tc>
                  <a:txBody>
                    <a:bodyPr/>
                    <a:lstStyle/>
                    <a:p>
                      <a:pPr marL="0" algn="r" defTabSz="914400" rtl="0" eaLnBrk="1" fontAlgn="b" latinLnBrk="0" hangingPunct="1"/>
                      <a:r>
                        <a:rPr kumimoji="0" lang="en-US" sz="1200" kern="1200" dirty="0">
                          <a:solidFill>
                            <a:schemeClr val="bg1"/>
                          </a:solidFill>
                        </a:rPr>
                        <a:t>2,842,700,900</a:t>
                      </a:r>
                      <a:endParaRPr kumimoji="0" lang="en-US" sz="1200" kern="1200" dirty="0">
                        <a:solidFill>
                          <a:schemeClr val="bg1"/>
                        </a:solidFill>
                        <a:latin typeface="Arial" pitchFamily="34" charset="0"/>
                        <a:ea typeface="+mn-ea"/>
                        <a:cs typeface="Arial" pitchFamily="34" charset="0"/>
                      </a:endParaRPr>
                    </a:p>
                  </a:txBody>
                  <a:tcPr marL="9525" marR="9525" marT="9525" marB="0">
                    <a:solidFill>
                      <a:srgbClr val="54B0F0"/>
                    </a:solidFill>
                  </a:tcPr>
                </a:tc>
                <a:tc>
                  <a:txBody>
                    <a:bodyPr/>
                    <a:lstStyle/>
                    <a:p>
                      <a:pPr marL="0" algn="ctr" defTabSz="914400" rtl="0" eaLnBrk="1" fontAlgn="b" latinLnBrk="0" hangingPunct="1"/>
                      <a:r>
                        <a:rPr kumimoji="0" lang="en-US" sz="1200" kern="1200" dirty="0">
                          <a:solidFill>
                            <a:srgbClr val="FF0000"/>
                          </a:solidFill>
                        </a:rPr>
                        <a:t>33.78</a:t>
                      </a:r>
                      <a:endParaRPr kumimoji="0" lang="en-US" sz="1200" kern="1200" dirty="0">
                        <a:solidFill>
                          <a:srgbClr val="FF0000"/>
                        </a:solidFill>
                        <a:latin typeface="Arial" pitchFamily="34" charset="0"/>
                        <a:ea typeface="+mn-ea"/>
                        <a:cs typeface="Arial" pitchFamily="34" charset="0"/>
                      </a:endParaRPr>
                    </a:p>
                  </a:txBody>
                  <a:tcPr marL="9525" marR="9525" marT="9525" marB="0">
                    <a:solidFill>
                      <a:srgbClr val="54B0F0"/>
                    </a:solidFill>
                  </a:tcPr>
                </a:tc>
                <a:extLst>
                  <a:ext uri="{0D108BD9-81ED-4DB2-BD59-A6C34878D82A}">
                    <a16:rowId xmlns:a16="http://schemas.microsoft.com/office/drawing/2014/main" val="10001"/>
                  </a:ext>
                </a:extLst>
              </a:tr>
              <a:tr h="521970">
                <a:tc>
                  <a:txBody>
                    <a:bodyPr/>
                    <a:lstStyle/>
                    <a:p>
                      <a:pPr algn="ctr"/>
                      <a:r>
                        <a:rPr lang="en-US" sz="1200" dirty="0">
                          <a:solidFill>
                            <a:schemeClr val="bg1"/>
                          </a:solidFill>
                        </a:rPr>
                        <a:t>2.</a:t>
                      </a:r>
                      <a:endParaRPr lang="en-US" sz="1200" dirty="0">
                        <a:solidFill>
                          <a:schemeClr val="bg1"/>
                        </a:solidFill>
                        <a:latin typeface="Arial" pitchFamily="34" charset="0"/>
                        <a:cs typeface="Arial" pitchFamily="34" charset="0"/>
                      </a:endParaRPr>
                    </a:p>
                  </a:txBody>
                  <a:tcPr marL="99060" marR="99060">
                    <a:solidFill>
                      <a:srgbClr val="54B0F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effectLst/>
                        </a:rPr>
                        <a:t>State share from the federation Account</a:t>
                      </a:r>
                      <a:endParaRPr lang="en-US" sz="1100" dirty="0">
                        <a:solidFill>
                          <a:schemeClr val="bg1"/>
                        </a:solidFill>
                        <a:effectLst/>
                      </a:endParaRPr>
                    </a:p>
                    <a:p>
                      <a:pPr algn="l"/>
                      <a:endParaRPr lang="en-US" sz="1200" dirty="0">
                        <a:solidFill>
                          <a:schemeClr val="bg1"/>
                        </a:solidFill>
                        <a:latin typeface="Arial" pitchFamily="34" charset="0"/>
                        <a:cs typeface="Arial" pitchFamily="34" charset="0"/>
                      </a:endParaRPr>
                    </a:p>
                  </a:txBody>
                  <a:tcPr marL="99060" marR="99060">
                    <a:solidFill>
                      <a:srgbClr val="54B0F0"/>
                    </a:solidFill>
                  </a:tcPr>
                </a:tc>
                <a:tc>
                  <a:txBody>
                    <a:bodyPr/>
                    <a:lstStyle/>
                    <a:p>
                      <a:pPr marL="0" marR="0" lvl="0" indent="0" algn="r" defTabSz="914400" rtl="0" eaLnBrk="1" fontAlgn="auto" latinLnBrk="0" hangingPunct="1">
                        <a:lnSpc>
                          <a:spcPct val="150000"/>
                        </a:lnSpc>
                        <a:spcBef>
                          <a:spcPts val="0"/>
                        </a:spcBef>
                        <a:spcAft>
                          <a:spcPts val="0"/>
                        </a:spcAft>
                        <a:buClrTx/>
                        <a:buSzTx/>
                        <a:buFontTx/>
                        <a:buNone/>
                        <a:tabLst/>
                        <a:defRPr/>
                      </a:pPr>
                      <a:r>
                        <a:rPr lang="en-US" sz="1200" kern="1200" noProof="0" dirty="0">
                          <a:solidFill>
                            <a:schemeClr val="bg1"/>
                          </a:solidFill>
                        </a:rPr>
                        <a:t>33,459,657,108</a:t>
                      </a:r>
                      <a:endParaRPr lang="en-US" sz="1200" kern="1200" noProof="0" dirty="0">
                        <a:solidFill>
                          <a:schemeClr val="bg1"/>
                        </a:solidFill>
                        <a:latin typeface="Arial" pitchFamily="34" charset="0"/>
                        <a:ea typeface="+mn-ea"/>
                        <a:cs typeface="Arial" pitchFamily="34" charset="0"/>
                      </a:endParaRPr>
                    </a:p>
                  </a:txBody>
                  <a:tcPr marL="99060" marR="99060">
                    <a:solidFill>
                      <a:srgbClr val="54B0F0"/>
                    </a:solidFill>
                  </a:tcPr>
                </a:tc>
                <a:tc>
                  <a:txBody>
                    <a:bodyPr/>
                    <a:lstStyle/>
                    <a:p>
                      <a:pPr marL="0" algn="r" defTabSz="914400" rtl="0" eaLnBrk="1" fontAlgn="b" latinLnBrk="0" hangingPunct="1"/>
                      <a:r>
                        <a:rPr kumimoji="0" lang="en-US" sz="1200" kern="1200" dirty="0">
                          <a:solidFill>
                            <a:schemeClr val="bg1"/>
                          </a:solidFill>
                        </a:rPr>
                        <a:t>8,364,914,277</a:t>
                      </a:r>
                      <a:endParaRPr kumimoji="0" lang="en-US" sz="1200" kern="1200" dirty="0">
                        <a:solidFill>
                          <a:schemeClr val="bg1"/>
                        </a:solidFill>
                        <a:latin typeface="Arial" pitchFamily="34" charset="0"/>
                        <a:ea typeface="+mn-ea"/>
                        <a:cs typeface="Arial" pitchFamily="34" charset="0"/>
                      </a:endParaRPr>
                    </a:p>
                  </a:txBody>
                  <a:tcPr marL="0" marR="0" marT="0" marB="0">
                    <a:solidFill>
                      <a:srgbClr val="54B0F0"/>
                    </a:solidFill>
                  </a:tcPr>
                </a:tc>
                <a:tc>
                  <a:txBody>
                    <a:bodyPr/>
                    <a:lstStyle/>
                    <a:p>
                      <a:pPr marL="0" algn="r" defTabSz="914400" rtl="0" eaLnBrk="1" fontAlgn="b" latinLnBrk="0" hangingPunct="1"/>
                      <a:r>
                        <a:rPr lang="en-US" sz="1200" kern="1200" dirty="0">
                          <a:solidFill>
                            <a:schemeClr val="bg1"/>
                          </a:solidFill>
                        </a:rPr>
                        <a:t>14,597,363,418</a:t>
                      </a:r>
                      <a:endParaRPr lang="en-US" sz="1200" kern="1200" dirty="0">
                        <a:solidFill>
                          <a:schemeClr val="bg1"/>
                        </a:solidFill>
                        <a:latin typeface="Arial" pitchFamily="34" charset="0"/>
                        <a:ea typeface="+mn-ea"/>
                        <a:cs typeface="Arial" pitchFamily="34" charset="0"/>
                      </a:endParaRPr>
                    </a:p>
                  </a:txBody>
                  <a:tcPr marL="9525" marR="9525" marT="9525" marB="0">
                    <a:solidFill>
                      <a:srgbClr val="54B0F0"/>
                    </a:solidFill>
                  </a:tcPr>
                </a:tc>
                <a:tc>
                  <a:txBody>
                    <a:bodyPr/>
                    <a:lstStyle/>
                    <a:p>
                      <a:pPr marL="0" algn="ctr" defTabSz="914400" rtl="0" eaLnBrk="1" fontAlgn="b" latinLnBrk="0" hangingPunct="1"/>
                      <a:r>
                        <a:rPr kumimoji="0" lang="en-US" sz="1200" kern="1200" dirty="0">
                          <a:solidFill>
                            <a:schemeClr val="bg1"/>
                          </a:solidFill>
                        </a:rPr>
                        <a:t>174.51</a:t>
                      </a:r>
                      <a:endParaRPr kumimoji="0" lang="en-US" sz="1200" kern="1200" dirty="0">
                        <a:solidFill>
                          <a:schemeClr val="bg1"/>
                        </a:solidFill>
                        <a:latin typeface="Arial" pitchFamily="34" charset="0"/>
                        <a:ea typeface="+mn-ea"/>
                        <a:cs typeface="Arial" pitchFamily="34" charset="0"/>
                      </a:endParaRPr>
                    </a:p>
                  </a:txBody>
                  <a:tcPr marL="9525" marR="9525" marT="9525" marB="0">
                    <a:solidFill>
                      <a:srgbClr val="54B0F0"/>
                    </a:solidFill>
                  </a:tcPr>
                </a:tc>
                <a:extLst>
                  <a:ext uri="{0D108BD9-81ED-4DB2-BD59-A6C34878D82A}">
                    <a16:rowId xmlns:a16="http://schemas.microsoft.com/office/drawing/2014/main" val="10002"/>
                  </a:ext>
                </a:extLst>
              </a:tr>
              <a:tr h="491490">
                <a:tc>
                  <a:txBody>
                    <a:bodyPr/>
                    <a:lstStyle/>
                    <a:p>
                      <a:pPr algn="ctr"/>
                      <a:r>
                        <a:rPr lang="en-US" sz="1200" dirty="0">
                          <a:solidFill>
                            <a:schemeClr val="bg1"/>
                          </a:solidFill>
                        </a:rPr>
                        <a:t>3</a:t>
                      </a:r>
                      <a:endParaRPr lang="en-US" sz="1200" b="1" dirty="0">
                        <a:solidFill>
                          <a:schemeClr val="bg1"/>
                        </a:solidFill>
                        <a:latin typeface="Arial" pitchFamily="34" charset="0"/>
                        <a:cs typeface="Arial" pitchFamily="34" charset="0"/>
                      </a:endParaRPr>
                    </a:p>
                  </a:txBody>
                  <a:tcPr marL="99060" marR="99060">
                    <a:solidFill>
                      <a:srgbClr val="54B0F0"/>
                    </a:solidFill>
                  </a:tcPr>
                </a:tc>
                <a:tc>
                  <a:txBody>
                    <a:bodyPr/>
                    <a:lstStyle/>
                    <a:p>
                      <a:pPr algn="l"/>
                      <a:r>
                        <a:rPr lang="en-US" sz="1200" dirty="0">
                          <a:solidFill>
                            <a:schemeClr val="bg1"/>
                          </a:solidFill>
                          <a:effectLst/>
                        </a:rPr>
                        <a:t>Value Added Tax(VAT)</a:t>
                      </a:r>
                      <a:endParaRPr lang="en-US" sz="1200" b="1" dirty="0">
                        <a:solidFill>
                          <a:schemeClr val="bg1"/>
                        </a:solidFill>
                        <a:latin typeface="Arial" pitchFamily="34" charset="0"/>
                        <a:cs typeface="Arial" pitchFamily="34" charset="0"/>
                      </a:endParaRPr>
                    </a:p>
                  </a:txBody>
                  <a:tcPr marL="99060" marR="99060">
                    <a:solidFill>
                      <a:srgbClr val="54B0F0"/>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kern="1200" noProof="0" dirty="0">
                          <a:solidFill>
                            <a:schemeClr val="bg1"/>
                          </a:solidFill>
                        </a:rPr>
                        <a:t>12,247,564,141</a:t>
                      </a:r>
                      <a:endParaRPr lang="en-US" sz="1200" kern="1200" noProof="0" dirty="0">
                        <a:solidFill>
                          <a:schemeClr val="bg1"/>
                        </a:solidFill>
                        <a:latin typeface="Arial" pitchFamily="34" charset="0"/>
                        <a:ea typeface="+mn-ea"/>
                        <a:cs typeface="Arial" pitchFamily="34" charset="0"/>
                      </a:endParaRPr>
                    </a:p>
                  </a:txBody>
                  <a:tcPr marL="99060" marR="99060">
                    <a:solidFill>
                      <a:srgbClr val="54B0F0"/>
                    </a:solidFill>
                  </a:tcPr>
                </a:tc>
                <a:tc>
                  <a:txBody>
                    <a:bodyPr/>
                    <a:lstStyle/>
                    <a:p>
                      <a:pPr marL="0" algn="r" defTabSz="914400" rtl="0" eaLnBrk="1" fontAlgn="b" latinLnBrk="0" hangingPunct="1"/>
                      <a:r>
                        <a:rPr kumimoji="0" lang="en-US" sz="1200" kern="1200" dirty="0">
                          <a:solidFill>
                            <a:schemeClr val="bg1"/>
                          </a:solidFill>
                        </a:rPr>
                        <a:t>3,061,891,035</a:t>
                      </a:r>
                      <a:endParaRPr kumimoji="0" lang="en-US" sz="1200" kern="1200" dirty="0">
                        <a:solidFill>
                          <a:schemeClr val="bg1"/>
                        </a:solidFill>
                        <a:latin typeface="Arial" pitchFamily="34" charset="0"/>
                        <a:ea typeface="+mn-ea"/>
                        <a:cs typeface="Arial" pitchFamily="34" charset="0"/>
                      </a:endParaRPr>
                    </a:p>
                  </a:txBody>
                  <a:tcPr marL="0" marR="0" marT="0" marB="0">
                    <a:solidFill>
                      <a:srgbClr val="54B0F0"/>
                    </a:solidFill>
                  </a:tcPr>
                </a:tc>
                <a:tc>
                  <a:txBody>
                    <a:bodyPr/>
                    <a:lstStyle/>
                    <a:p>
                      <a:pPr marL="0" algn="r" defTabSz="914400" rtl="0" eaLnBrk="1" fontAlgn="b" latinLnBrk="0" hangingPunct="1"/>
                      <a:r>
                        <a:rPr lang="en-US" sz="1200" kern="1200" dirty="0">
                          <a:solidFill>
                            <a:schemeClr val="bg1"/>
                          </a:solidFill>
                        </a:rPr>
                        <a:t>2,748,300,207</a:t>
                      </a:r>
                      <a:endParaRPr lang="en-US" sz="1200" kern="1200" dirty="0">
                        <a:solidFill>
                          <a:schemeClr val="bg1"/>
                        </a:solidFill>
                        <a:latin typeface="Arial" pitchFamily="34" charset="0"/>
                        <a:ea typeface="+mn-ea"/>
                        <a:cs typeface="Arial" pitchFamily="34" charset="0"/>
                      </a:endParaRPr>
                    </a:p>
                  </a:txBody>
                  <a:tcPr marL="9525" marR="9525" marT="9525" marB="0">
                    <a:solidFill>
                      <a:srgbClr val="54B0F0"/>
                    </a:solidFill>
                  </a:tcPr>
                </a:tc>
                <a:tc>
                  <a:txBody>
                    <a:bodyPr/>
                    <a:lstStyle/>
                    <a:p>
                      <a:pPr marL="0" algn="ctr" defTabSz="914400" rtl="0" eaLnBrk="1" fontAlgn="b" latinLnBrk="0" hangingPunct="1"/>
                      <a:r>
                        <a:rPr kumimoji="0" lang="en-US" sz="1200" kern="1200" dirty="0">
                          <a:solidFill>
                            <a:schemeClr val="bg1"/>
                          </a:solidFill>
                        </a:rPr>
                        <a:t>89.76</a:t>
                      </a:r>
                      <a:endParaRPr kumimoji="0" lang="en-US" sz="1200" kern="1200" dirty="0">
                        <a:solidFill>
                          <a:schemeClr val="bg1"/>
                        </a:solidFill>
                        <a:latin typeface="Arial" pitchFamily="34" charset="0"/>
                        <a:ea typeface="+mn-ea"/>
                        <a:cs typeface="Arial" pitchFamily="34" charset="0"/>
                      </a:endParaRPr>
                    </a:p>
                  </a:txBody>
                  <a:tcPr marL="9525" marR="9525" marT="9525" marB="0">
                    <a:solidFill>
                      <a:srgbClr val="54B0F0"/>
                    </a:solidFill>
                  </a:tcPr>
                </a:tc>
                <a:extLst>
                  <a:ext uri="{0D108BD9-81ED-4DB2-BD59-A6C34878D82A}">
                    <a16:rowId xmlns:a16="http://schemas.microsoft.com/office/drawing/2014/main" val="10003"/>
                  </a:ext>
                </a:extLst>
              </a:tr>
              <a:tr h="331470">
                <a:tc>
                  <a:txBody>
                    <a:bodyPr/>
                    <a:lstStyle/>
                    <a:p>
                      <a:pPr algn="ctr"/>
                      <a:r>
                        <a:rPr lang="en-US" sz="1200" dirty="0">
                          <a:solidFill>
                            <a:schemeClr val="bg1"/>
                          </a:solidFill>
                        </a:rPr>
                        <a:t>4</a:t>
                      </a:r>
                      <a:endParaRPr lang="en-US" sz="1200" b="1" dirty="0">
                        <a:solidFill>
                          <a:schemeClr val="bg1"/>
                        </a:solidFill>
                        <a:latin typeface="Arial" pitchFamily="34" charset="0"/>
                        <a:cs typeface="Arial" pitchFamily="34" charset="0"/>
                      </a:endParaRPr>
                    </a:p>
                  </a:txBody>
                  <a:tcPr marL="99060" marR="99060">
                    <a:solidFill>
                      <a:srgbClr val="54B0F0"/>
                    </a:solidFill>
                  </a:tcPr>
                </a:tc>
                <a:tc>
                  <a:txBody>
                    <a:bodyPr/>
                    <a:lstStyle/>
                    <a:p>
                      <a:pPr algn="l" fontAlgn="t"/>
                      <a:r>
                        <a:rPr lang="en-US" sz="1300" u="none" strike="noStrike" dirty="0">
                          <a:solidFill>
                            <a:schemeClr val="bg1"/>
                          </a:solidFill>
                        </a:rPr>
                        <a:t>   Excess Crude</a:t>
                      </a:r>
                      <a:endParaRPr lang="en-US" sz="1300" b="0" i="0" u="none" strike="noStrike" dirty="0">
                        <a:solidFill>
                          <a:schemeClr val="bg1"/>
                        </a:solidFill>
                        <a:latin typeface="Times New Roman"/>
                      </a:endParaRPr>
                    </a:p>
                  </a:txBody>
                  <a:tcPr marL="0" marR="0" marT="0" marB="0">
                    <a:solidFill>
                      <a:srgbClr val="54B0F0"/>
                    </a:solidFill>
                  </a:tcPr>
                </a:tc>
                <a:tc>
                  <a:txBody>
                    <a:bodyPr/>
                    <a:lstStyle/>
                    <a:p>
                      <a:pPr marL="0" algn="r" defTabSz="914400" rtl="0" eaLnBrk="1" fontAlgn="b" latinLnBrk="0" hangingPunct="1"/>
                      <a:r>
                        <a:rPr lang="en-US" sz="1200" kern="1200" dirty="0">
                          <a:solidFill>
                            <a:schemeClr val="bg1"/>
                          </a:solidFill>
                        </a:rPr>
                        <a:t>5,333,501,351</a:t>
                      </a:r>
                      <a:endParaRPr lang="en-US" sz="1200" kern="1200" dirty="0">
                        <a:solidFill>
                          <a:schemeClr val="bg1"/>
                        </a:solidFill>
                        <a:latin typeface="Arial" pitchFamily="34" charset="0"/>
                        <a:ea typeface="+mn-ea"/>
                        <a:cs typeface="Arial" pitchFamily="34" charset="0"/>
                      </a:endParaRPr>
                    </a:p>
                  </a:txBody>
                  <a:tcPr marL="9525" marR="9525" marT="9525" marB="0">
                    <a:solidFill>
                      <a:srgbClr val="54B0F0"/>
                    </a:solidFill>
                  </a:tcPr>
                </a:tc>
                <a:tc>
                  <a:txBody>
                    <a:bodyPr/>
                    <a:lstStyle/>
                    <a:p>
                      <a:pPr marL="0" algn="r" defTabSz="914400" rtl="0" eaLnBrk="1" fontAlgn="b" latinLnBrk="0" hangingPunct="1"/>
                      <a:r>
                        <a:rPr kumimoji="0" lang="en-US" sz="1200" kern="1200" dirty="0">
                          <a:solidFill>
                            <a:schemeClr val="bg1"/>
                          </a:solidFill>
                        </a:rPr>
                        <a:t>1,333,375,338</a:t>
                      </a:r>
                      <a:endParaRPr kumimoji="0" lang="en-US" sz="1200" kern="1200" dirty="0">
                        <a:solidFill>
                          <a:schemeClr val="bg1"/>
                        </a:solidFill>
                        <a:latin typeface="Arial" pitchFamily="34" charset="0"/>
                        <a:ea typeface="+mn-ea"/>
                        <a:cs typeface="Arial" pitchFamily="34" charset="0"/>
                      </a:endParaRPr>
                    </a:p>
                  </a:txBody>
                  <a:tcPr marL="0" marR="0" marT="0" marB="0">
                    <a:solidFill>
                      <a:srgbClr val="54B0F0"/>
                    </a:solidFill>
                  </a:tcPr>
                </a:tc>
                <a:tc>
                  <a:txBody>
                    <a:bodyPr/>
                    <a:lstStyle/>
                    <a:p>
                      <a:pPr marL="0" algn="r" defTabSz="914400" rtl="0" eaLnBrk="1" fontAlgn="b" latinLnBrk="0" hangingPunct="1"/>
                      <a:r>
                        <a:rPr lang="en-US" sz="1200" kern="1200" dirty="0">
                          <a:solidFill>
                            <a:schemeClr val="bg1"/>
                          </a:solidFill>
                        </a:rPr>
                        <a:t>76,354,366</a:t>
                      </a:r>
                      <a:endParaRPr lang="en-US" sz="1200" kern="1200" dirty="0">
                        <a:solidFill>
                          <a:schemeClr val="bg1"/>
                        </a:solidFill>
                        <a:latin typeface="Arial" pitchFamily="34" charset="0"/>
                        <a:ea typeface="+mn-ea"/>
                        <a:cs typeface="Arial" pitchFamily="34" charset="0"/>
                      </a:endParaRPr>
                    </a:p>
                  </a:txBody>
                  <a:tcPr marL="99060" marR="99060">
                    <a:solidFill>
                      <a:srgbClr val="54B0F0"/>
                    </a:solidFill>
                  </a:tcPr>
                </a:tc>
                <a:tc>
                  <a:txBody>
                    <a:bodyPr/>
                    <a:lstStyle/>
                    <a:p>
                      <a:pPr marL="0" algn="ctr" defTabSz="914400" rtl="0" eaLnBrk="1" fontAlgn="b" latinLnBrk="0" hangingPunct="1"/>
                      <a:r>
                        <a:rPr kumimoji="0" lang="en-US" sz="1200" kern="1200" dirty="0">
                          <a:solidFill>
                            <a:srgbClr val="FF0000"/>
                          </a:solidFill>
                        </a:rPr>
                        <a:t>5.73</a:t>
                      </a:r>
                      <a:endParaRPr kumimoji="0" lang="en-US" sz="1200" kern="1200" dirty="0">
                        <a:solidFill>
                          <a:srgbClr val="FF0000"/>
                        </a:solidFill>
                        <a:latin typeface="Arial" pitchFamily="34" charset="0"/>
                        <a:ea typeface="+mn-ea"/>
                        <a:cs typeface="Arial" pitchFamily="34" charset="0"/>
                      </a:endParaRPr>
                    </a:p>
                  </a:txBody>
                  <a:tcPr marL="9525" marR="9525" marT="9525" marB="0">
                    <a:solidFill>
                      <a:srgbClr val="54B0F0"/>
                    </a:solidFill>
                  </a:tcPr>
                </a:tc>
                <a:extLst>
                  <a:ext uri="{0D108BD9-81ED-4DB2-BD59-A6C34878D82A}">
                    <a16:rowId xmlns:a16="http://schemas.microsoft.com/office/drawing/2014/main" val="10004"/>
                  </a:ext>
                </a:extLst>
              </a:tr>
              <a:tr h="457200">
                <a:tc>
                  <a:txBody>
                    <a:bodyPr/>
                    <a:lstStyle/>
                    <a:p>
                      <a:pPr algn="ctr"/>
                      <a:r>
                        <a:rPr lang="en-US" sz="1200" dirty="0">
                          <a:solidFill>
                            <a:schemeClr val="bg1"/>
                          </a:solidFill>
                        </a:rPr>
                        <a:t>5</a:t>
                      </a:r>
                      <a:endParaRPr lang="en-US" sz="1200" b="1" dirty="0">
                        <a:solidFill>
                          <a:schemeClr val="bg1"/>
                        </a:solidFill>
                        <a:latin typeface="Arial" pitchFamily="34" charset="0"/>
                        <a:cs typeface="Arial" pitchFamily="34" charset="0"/>
                      </a:endParaRPr>
                    </a:p>
                  </a:txBody>
                  <a:tcPr marL="99060" marR="99060">
                    <a:solidFill>
                      <a:srgbClr val="54B0F0"/>
                    </a:solidFill>
                  </a:tcPr>
                </a:tc>
                <a:tc>
                  <a:txBody>
                    <a:bodyPr/>
                    <a:lstStyle/>
                    <a:p>
                      <a:pPr algn="l" fontAlgn="t"/>
                      <a:r>
                        <a:rPr lang="en-US" sz="1200" u="none" strike="noStrike" dirty="0">
                          <a:solidFill>
                            <a:schemeClr val="bg1"/>
                          </a:solidFill>
                        </a:rPr>
                        <a:t>  Exchange Differentials</a:t>
                      </a:r>
                      <a:endParaRPr lang="en-US" sz="1300" b="0" i="0" u="none" strike="noStrike" dirty="0">
                        <a:solidFill>
                          <a:schemeClr val="bg1"/>
                        </a:solidFill>
                        <a:latin typeface="Times New Roman"/>
                      </a:endParaRPr>
                    </a:p>
                  </a:txBody>
                  <a:tcPr marL="0" marR="0" marT="0" marB="0">
                    <a:solidFill>
                      <a:srgbClr val="54B0F0"/>
                    </a:solidFill>
                  </a:tcPr>
                </a:tc>
                <a:tc>
                  <a:txBody>
                    <a:bodyPr/>
                    <a:lstStyle/>
                    <a:p>
                      <a:pPr marL="0" algn="r" defTabSz="914400" rtl="0" eaLnBrk="1" fontAlgn="b" latinLnBrk="0" hangingPunct="1"/>
                      <a:r>
                        <a:rPr lang="en-US" sz="1200" kern="1200" dirty="0">
                          <a:solidFill>
                            <a:schemeClr val="bg1"/>
                          </a:solidFill>
                        </a:rPr>
                        <a:t>4,154,334,112</a:t>
                      </a:r>
                      <a:endParaRPr lang="en-US" sz="1200" kern="1200" dirty="0">
                        <a:solidFill>
                          <a:schemeClr val="bg1"/>
                        </a:solidFill>
                        <a:latin typeface="Arial" pitchFamily="34" charset="0"/>
                        <a:ea typeface="+mn-ea"/>
                        <a:cs typeface="Arial" pitchFamily="34" charset="0"/>
                      </a:endParaRPr>
                    </a:p>
                  </a:txBody>
                  <a:tcPr marL="9525" marR="9525" marT="9525" marB="0">
                    <a:solidFill>
                      <a:srgbClr val="54B0F0"/>
                    </a:solidFill>
                  </a:tcPr>
                </a:tc>
                <a:tc>
                  <a:txBody>
                    <a:bodyPr/>
                    <a:lstStyle/>
                    <a:p>
                      <a:pPr marL="0" algn="r" defTabSz="914400" rtl="0" eaLnBrk="1" fontAlgn="b" latinLnBrk="0" hangingPunct="1"/>
                      <a:r>
                        <a:rPr kumimoji="0" lang="en-US" sz="1200" kern="1200" dirty="0">
                          <a:solidFill>
                            <a:schemeClr val="bg1"/>
                          </a:solidFill>
                        </a:rPr>
                        <a:t>1,038,583,528</a:t>
                      </a:r>
                      <a:endParaRPr kumimoji="0" lang="en-US" sz="1200" kern="1200" dirty="0">
                        <a:solidFill>
                          <a:schemeClr val="bg1"/>
                        </a:solidFill>
                        <a:latin typeface="Arial" pitchFamily="34" charset="0"/>
                        <a:ea typeface="+mn-ea"/>
                        <a:cs typeface="Arial" pitchFamily="34" charset="0"/>
                      </a:endParaRPr>
                    </a:p>
                  </a:txBody>
                  <a:tcPr marL="0" marR="0" marT="0" marB="0">
                    <a:solidFill>
                      <a:srgbClr val="54B0F0"/>
                    </a:solidFill>
                  </a:tcPr>
                </a:tc>
                <a:tc>
                  <a:txBody>
                    <a:bodyPr/>
                    <a:lstStyle/>
                    <a:p>
                      <a:pPr marL="0" algn="r" defTabSz="914400" rtl="0" eaLnBrk="1" fontAlgn="b" latinLnBrk="0" hangingPunct="1"/>
                      <a:r>
                        <a:rPr lang="en-US" sz="1200" kern="1200" dirty="0">
                          <a:solidFill>
                            <a:schemeClr val="bg1"/>
                          </a:solidFill>
                        </a:rPr>
                        <a:t>426,916,976</a:t>
                      </a:r>
                      <a:endParaRPr lang="en-US" sz="1200" kern="1200" dirty="0">
                        <a:solidFill>
                          <a:schemeClr val="bg1"/>
                        </a:solidFill>
                        <a:latin typeface="Arial" pitchFamily="34" charset="0"/>
                        <a:ea typeface="+mn-ea"/>
                        <a:cs typeface="Arial" pitchFamily="34" charset="0"/>
                      </a:endParaRPr>
                    </a:p>
                  </a:txBody>
                  <a:tcPr marL="99060" marR="99060">
                    <a:solidFill>
                      <a:srgbClr val="54B0F0"/>
                    </a:solidFill>
                  </a:tcPr>
                </a:tc>
                <a:tc>
                  <a:txBody>
                    <a:bodyPr/>
                    <a:lstStyle/>
                    <a:p>
                      <a:pPr marL="0" algn="ctr" defTabSz="914400" rtl="0" eaLnBrk="1" fontAlgn="b" latinLnBrk="0" hangingPunct="1"/>
                      <a:r>
                        <a:rPr kumimoji="0" lang="en-US" sz="1200" kern="1200" dirty="0">
                          <a:solidFill>
                            <a:srgbClr val="FF0000"/>
                          </a:solidFill>
                        </a:rPr>
                        <a:t>41.11</a:t>
                      </a:r>
                      <a:endParaRPr kumimoji="0" lang="en-US" sz="1200" kern="1200" dirty="0">
                        <a:solidFill>
                          <a:srgbClr val="FF0000"/>
                        </a:solidFill>
                        <a:latin typeface="Arial" pitchFamily="34" charset="0"/>
                        <a:ea typeface="+mn-ea"/>
                        <a:cs typeface="Arial" pitchFamily="34" charset="0"/>
                      </a:endParaRPr>
                    </a:p>
                  </a:txBody>
                  <a:tcPr marL="9525" marR="9525" marT="9525" marB="0">
                    <a:solidFill>
                      <a:srgbClr val="54B0F0"/>
                    </a:solidFill>
                  </a:tcPr>
                </a:tc>
                <a:extLst>
                  <a:ext uri="{0D108BD9-81ED-4DB2-BD59-A6C34878D82A}">
                    <a16:rowId xmlns:a16="http://schemas.microsoft.com/office/drawing/2014/main" val="10005"/>
                  </a:ext>
                </a:extLst>
              </a:tr>
              <a:tr h="590550">
                <a:tc>
                  <a:txBody>
                    <a:bodyPr/>
                    <a:lstStyle/>
                    <a:p>
                      <a:pPr algn="ctr"/>
                      <a:r>
                        <a:rPr lang="en-US" sz="1200" dirty="0">
                          <a:solidFill>
                            <a:schemeClr val="bg1"/>
                          </a:solidFill>
                        </a:rPr>
                        <a:t>6</a:t>
                      </a:r>
                      <a:endParaRPr lang="en-US" sz="1200" b="1" dirty="0">
                        <a:solidFill>
                          <a:schemeClr val="bg1"/>
                        </a:solidFill>
                        <a:latin typeface="Arial" pitchFamily="34" charset="0"/>
                        <a:cs typeface="Arial" pitchFamily="34" charset="0"/>
                      </a:endParaRPr>
                    </a:p>
                  </a:txBody>
                  <a:tcPr marL="99060" marR="99060">
                    <a:solidFill>
                      <a:srgbClr val="54B0F0"/>
                    </a:solidFill>
                  </a:tcPr>
                </a:tc>
                <a:tc>
                  <a:txBody>
                    <a:bodyPr/>
                    <a:lstStyle/>
                    <a:p>
                      <a:pPr algn="l" fontAlgn="t"/>
                      <a:r>
                        <a:rPr lang="en-US" sz="1200" u="none" strike="noStrike" dirty="0">
                          <a:solidFill>
                            <a:schemeClr val="bg1"/>
                          </a:solidFill>
                        </a:rPr>
                        <a:t>  Budget Augmentation</a:t>
                      </a:r>
                      <a:endParaRPr lang="en-US" sz="1200" b="0" i="0" u="none" strike="noStrike" dirty="0">
                        <a:solidFill>
                          <a:schemeClr val="bg1"/>
                        </a:solidFill>
                        <a:latin typeface="Times New Roman"/>
                      </a:endParaRPr>
                    </a:p>
                  </a:txBody>
                  <a:tcPr marL="0" marR="0" marT="0" marB="0">
                    <a:solidFill>
                      <a:srgbClr val="54B0F0"/>
                    </a:solidFill>
                  </a:tcPr>
                </a:tc>
                <a:tc>
                  <a:txBody>
                    <a:bodyPr/>
                    <a:lstStyle/>
                    <a:p>
                      <a:pPr marL="0" algn="r" defTabSz="914400" rtl="0" eaLnBrk="1" fontAlgn="b" latinLnBrk="0" hangingPunct="1"/>
                      <a:r>
                        <a:rPr lang="en-US" sz="1200" kern="1200" dirty="0">
                          <a:solidFill>
                            <a:schemeClr val="bg1"/>
                          </a:solidFill>
                        </a:rPr>
                        <a:t>2,378,188,404</a:t>
                      </a:r>
                      <a:endParaRPr lang="en-US" sz="1200" kern="1200" dirty="0">
                        <a:solidFill>
                          <a:schemeClr val="bg1"/>
                        </a:solidFill>
                        <a:latin typeface="Arial" pitchFamily="34" charset="0"/>
                        <a:ea typeface="+mn-ea"/>
                        <a:cs typeface="Arial" pitchFamily="34" charset="0"/>
                      </a:endParaRPr>
                    </a:p>
                  </a:txBody>
                  <a:tcPr marL="9525" marR="9525" marT="9525" marB="0">
                    <a:solidFill>
                      <a:srgbClr val="54B0F0"/>
                    </a:solidFill>
                  </a:tcPr>
                </a:tc>
                <a:tc>
                  <a:txBody>
                    <a:bodyPr/>
                    <a:lstStyle/>
                    <a:p>
                      <a:pPr marL="0" algn="r" defTabSz="914400" rtl="0" eaLnBrk="1" fontAlgn="b" latinLnBrk="0" hangingPunct="1"/>
                      <a:r>
                        <a:rPr kumimoji="0" lang="en-US" sz="1200" kern="1200" dirty="0">
                          <a:solidFill>
                            <a:schemeClr val="bg1"/>
                          </a:solidFill>
                        </a:rPr>
                        <a:t>594,547,101</a:t>
                      </a:r>
                      <a:endParaRPr kumimoji="0" lang="en-US" sz="1200" kern="1200" dirty="0">
                        <a:solidFill>
                          <a:schemeClr val="bg1"/>
                        </a:solidFill>
                        <a:latin typeface="Arial" pitchFamily="34" charset="0"/>
                        <a:ea typeface="+mn-ea"/>
                        <a:cs typeface="Arial" pitchFamily="34" charset="0"/>
                      </a:endParaRPr>
                    </a:p>
                  </a:txBody>
                  <a:tcPr marL="0" marR="0" marT="0" marB="0">
                    <a:solidFill>
                      <a:srgbClr val="54B0F0"/>
                    </a:solidFill>
                  </a:tcPr>
                </a:tc>
                <a:tc>
                  <a:txBody>
                    <a:bodyPr/>
                    <a:lstStyle/>
                    <a:p>
                      <a:pPr marL="0" algn="r" defTabSz="914400" rtl="0" eaLnBrk="1" fontAlgn="b" latinLnBrk="0" hangingPunct="1"/>
                      <a:r>
                        <a:rPr lang="en-US" sz="1200" kern="1200" dirty="0">
                          <a:solidFill>
                            <a:schemeClr val="bg1"/>
                          </a:solidFill>
                        </a:rPr>
                        <a:t>0</a:t>
                      </a:r>
                      <a:endParaRPr lang="en-US" sz="1200" kern="1200" dirty="0">
                        <a:solidFill>
                          <a:schemeClr val="bg1"/>
                        </a:solidFill>
                        <a:latin typeface="Arial" pitchFamily="34" charset="0"/>
                        <a:ea typeface="+mn-ea"/>
                        <a:cs typeface="Arial" pitchFamily="34" charset="0"/>
                      </a:endParaRPr>
                    </a:p>
                  </a:txBody>
                  <a:tcPr marL="99060" marR="99060">
                    <a:solidFill>
                      <a:srgbClr val="54B0F0"/>
                    </a:solidFill>
                  </a:tcPr>
                </a:tc>
                <a:tc>
                  <a:txBody>
                    <a:bodyPr/>
                    <a:lstStyle/>
                    <a:p>
                      <a:pPr marL="0" algn="ctr" defTabSz="914400" rtl="0" eaLnBrk="1" fontAlgn="b" latinLnBrk="0" hangingPunct="1"/>
                      <a:r>
                        <a:rPr kumimoji="0" lang="en-US" sz="1200" kern="1200" dirty="0">
                          <a:solidFill>
                            <a:srgbClr val="FF0000"/>
                          </a:solidFill>
                        </a:rPr>
                        <a:t>0.00</a:t>
                      </a:r>
                      <a:endParaRPr kumimoji="0" lang="en-US" sz="1200" kern="1200" dirty="0">
                        <a:solidFill>
                          <a:srgbClr val="FF0000"/>
                        </a:solidFill>
                        <a:latin typeface="Arial" pitchFamily="34" charset="0"/>
                        <a:ea typeface="+mn-ea"/>
                        <a:cs typeface="Arial" pitchFamily="34" charset="0"/>
                      </a:endParaRPr>
                    </a:p>
                  </a:txBody>
                  <a:tcPr marL="9525" marR="9525" marT="9525" marB="0">
                    <a:solidFill>
                      <a:srgbClr val="54B0F0"/>
                    </a:solidFill>
                  </a:tcPr>
                </a:tc>
                <a:extLst>
                  <a:ext uri="{0D108BD9-81ED-4DB2-BD59-A6C34878D82A}">
                    <a16:rowId xmlns:a16="http://schemas.microsoft.com/office/drawing/2014/main" val="10006"/>
                  </a:ext>
                </a:extLst>
              </a:tr>
              <a:tr h="590550">
                <a:tc>
                  <a:txBody>
                    <a:bodyPr/>
                    <a:lstStyle/>
                    <a:p>
                      <a:pPr algn="ctr"/>
                      <a:endParaRPr lang="en-US" sz="1200" b="1" dirty="0">
                        <a:solidFill>
                          <a:schemeClr val="bg1"/>
                        </a:solidFill>
                        <a:latin typeface="Arial" pitchFamily="34" charset="0"/>
                        <a:cs typeface="Arial" pitchFamily="34" charset="0"/>
                      </a:endParaRPr>
                    </a:p>
                  </a:txBody>
                  <a:tcPr marL="99060" marR="99060">
                    <a:solidFill>
                      <a:srgbClr val="54B0F0"/>
                    </a:solidFill>
                  </a:tcPr>
                </a:tc>
                <a:tc>
                  <a:txBody>
                    <a:bodyPr/>
                    <a:lstStyle/>
                    <a:p>
                      <a:pPr algn="l" fontAlgn="t"/>
                      <a:r>
                        <a:rPr lang="en-US" sz="1600" dirty="0">
                          <a:solidFill>
                            <a:schemeClr val="bg1"/>
                          </a:solidFill>
                        </a:rPr>
                        <a:t>  </a:t>
                      </a:r>
                      <a:r>
                        <a:rPr lang="en-US" sz="1600" b="1" dirty="0">
                          <a:solidFill>
                            <a:schemeClr val="bg1"/>
                          </a:solidFill>
                        </a:rPr>
                        <a:t>Total</a:t>
                      </a:r>
                      <a:endParaRPr lang="en-US" sz="1600" b="1" i="0" u="none" strike="noStrike" dirty="0">
                        <a:solidFill>
                          <a:schemeClr val="bg1"/>
                        </a:solidFill>
                        <a:latin typeface="Times New Roman"/>
                      </a:endParaRPr>
                    </a:p>
                  </a:txBody>
                  <a:tcPr marL="0" marR="0" marT="0" marB="0">
                    <a:solidFill>
                      <a:srgbClr val="54B0F0"/>
                    </a:solidFill>
                  </a:tcPr>
                </a:tc>
                <a:tc>
                  <a:txBody>
                    <a:bodyPr/>
                    <a:lstStyle/>
                    <a:p>
                      <a:pPr algn="r" fontAlgn="b"/>
                      <a:r>
                        <a:rPr lang="en-US" sz="1200" u="none" strike="noStrike" dirty="0">
                          <a:solidFill>
                            <a:schemeClr val="bg1"/>
                          </a:solidFill>
                        </a:rPr>
                        <a:t>91,234,787,658</a:t>
                      </a:r>
                      <a:endParaRPr lang="en-US" sz="1200" b="1" i="0" u="none" strike="noStrike" dirty="0">
                        <a:solidFill>
                          <a:schemeClr val="bg1"/>
                        </a:solidFill>
                        <a:latin typeface="Arial Black" pitchFamily="34" charset="0"/>
                        <a:cs typeface="Arial" pitchFamily="34" charset="0"/>
                      </a:endParaRPr>
                    </a:p>
                  </a:txBody>
                  <a:tcPr marL="9525" marR="9525" marT="9525" marB="0">
                    <a:solidFill>
                      <a:srgbClr val="54B0F0"/>
                    </a:solidFill>
                  </a:tcPr>
                </a:tc>
                <a:tc>
                  <a:txBody>
                    <a:bodyPr/>
                    <a:lstStyle/>
                    <a:p>
                      <a:pPr algn="r" rtl="0" fontAlgn="b"/>
                      <a:r>
                        <a:rPr lang="en-US" sz="1200" u="none" strike="noStrike" dirty="0">
                          <a:solidFill>
                            <a:schemeClr val="bg1"/>
                          </a:solidFill>
                        </a:rPr>
                        <a:t>22,808,696,915</a:t>
                      </a:r>
                      <a:endParaRPr lang="en-US" sz="1200" b="1" i="0" u="none" strike="noStrike" dirty="0">
                        <a:solidFill>
                          <a:schemeClr val="bg1"/>
                        </a:solidFill>
                        <a:latin typeface="Arial Black" pitchFamily="34" charset="0"/>
                      </a:endParaRPr>
                    </a:p>
                  </a:txBody>
                  <a:tcPr marL="9525" marR="9525" marT="9525" marB="0">
                    <a:solidFill>
                      <a:srgbClr val="54B0F0"/>
                    </a:solidFill>
                  </a:tcPr>
                </a:tc>
                <a:tc>
                  <a:txBody>
                    <a:bodyPr/>
                    <a:lstStyle/>
                    <a:p>
                      <a:pPr algn="r" fontAlgn="b"/>
                      <a:r>
                        <a:rPr lang="en-US" sz="1100" u="none" strike="noStrike" dirty="0">
                          <a:solidFill>
                            <a:schemeClr val="bg1"/>
                          </a:solidFill>
                        </a:rPr>
                        <a:t>20,691,635,867</a:t>
                      </a:r>
                      <a:endParaRPr lang="en-US" sz="1100" b="1" i="0" u="none" strike="noStrike" dirty="0">
                        <a:solidFill>
                          <a:schemeClr val="bg1"/>
                        </a:solidFill>
                        <a:latin typeface="Arial Black" pitchFamily="34" charset="0"/>
                      </a:endParaRPr>
                    </a:p>
                  </a:txBody>
                  <a:tcPr marL="9525" marR="9525" marT="9525" marB="0">
                    <a:solidFill>
                      <a:srgbClr val="54B0F0"/>
                    </a:solidFill>
                  </a:tcPr>
                </a:tc>
                <a:tc>
                  <a:txBody>
                    <a:bodyPr/>
                    <a:lstStyle/>
                    <a:p>
                      <a:pPr marL="0" algn="ctr" defTabSz="914400" rtl="0" eaLnBrk="1" fontAlgn="b" latinLnBrk="0" hangingPunct="1"/>
                      <a:r>
                        <a:rPr kumimoji="0" lang="en-US" sz="1200" kern="1200" dirty="0">
                          <a:solidFill>
                            <a:schemeClr val="bg1"/>
                          </a:solidFill>
                        </a:rPr>
                        <a:t>90.72</a:t>
                      </a:r>
                      <a:endParaRPr kumimoji="0" lang="en-US" sz="1200" b="1" kern="1200" dirty="0">
                        <a:solidFill>
                          <a:schemeClr val="bg1"/>
                        </a:solidFill>
                        <a:latin typeface="Arial Black" pitchFamily="34" charset="0"/>
                        <a:ea typeface="+mn-ea"/>
                        <a:cs typeface="Arial" pitchFamily="34" charset="0"/>
                      </a:endParaRPr>
                    </a:p>
                  </a:txBody>
                  <a:tcPr marL="9525" marR="9525" marT="9525" marB="0">
                    <a:solidFill>
                      <a:srgbClr val="54B0F0"/>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72995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barn(inVertical)">
                                      <p:cBhvr>
                                        <p:cTn id="2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A51BC027-46D4-4D14-8169-56D1DC63EC0B}"/>
              </a:ext>
            </a:extLst>
          </p:cNvPr>
          <p:cNvGraphicFramePr>
            <a:graphicFrameLocks/>
          </p:cNvGraphicFramePr>
          <p:nvPr>
            <p:extLst>
              <p:ext uri="{D42A27DB-BD31-4B8C-83A1-F6EECF244321}">
                <p14:modId xmlns:p14="http://schemas.microsoft.com/office/powerpoint/2010/main" val="772881245"/>
              </p:ext>
            </p:extLst>
          </p:nvPr>
        </p:nvGraphicFramePr>
        <p:xfrm>
          <a:off x="685800" y="759062"/>
          <a:ext cx="8610599" cy="5336939"/>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A449B15F-C560-4268-B347-575F3F855BC4}"/>
              </a:ext>
            </a:extLst>
          </p:cNvPr>
          <p:cNvSpPr txBox="1"/>
          <p:nvPr/>
        </p:nvSpPr>
        <p:spPr>
          <a:xfrm>
            <a:off x="3505200" y="390524"/>
            <a:ext cx="3657600" cy="371475"/>
          </a:xfrm>
          <a:prstGeom prst="rect">
            <a:avLst/>
          </a:prstGeom>
          <a:noFill/>
        </p:spPr>
        <p:txBody>
          <a:bodyPr wrap="square" rtlCol="0">
            <a:spAutoFit/>
          </a:bodyPr>
          <a:lstStyle/>
          <a:p>
            <a:r>
              <a:rPr lang="en-US" dirty="0">
                <a:solidFill>
                  <a:srgbClr val="FF0000"/>
                </a:solidFill>
              </a:rPr>
              <a:t>Recurrent Revenue Analysis</a:t>
            </a:r>
          </a:p>
        </p:txBody>
      </p:sp>
      <p:sp>
        <p:nvSpPr>
          <p:cNvPr id="5" name="TextBox 4">
            <a:extLst>
              <a:ext uri="{FF2B5EF4-FFF2-40B4-BE49-F238E27FC236}">
                <a16:creationId xmlns:a16="http://schemas.microsoft.com/office/drawing/2014/main" id="{2AF22D93-4CF2-4282-B37F-FF3B48043F50}"/>
              </a:ext>
            </a:extLst>
          </p:cNvPr>
          <p:cNvSpPr txBox="1"/>
          <p:nvPr/>
        </p:nvSpPr>
        <p:spPr>
          <a:xfrm>
            <a:off x="3924299" y="5788260"/>
            <a:ext cx="2133600" cy="310678"/>
          </a:xfrm>
          <a:prstGeom prst="rect">
            <a:avLst/>
          </a:prstGeom>
          <a:noFill/>
        </p:spPr>
        <p:txBody>
          <a:bodyPr wrap="square" rtlCol="0">
            <a:spAutoFit/>
          </a:bodyPr>
          <a:lstStyle/>
          <a:p>
            <a:r>
              <a:rPr lang="en-US" sz="1400" dirty="0">
                <a:solidFill>
                  <a:srgbClr val="FF0000"/>
                </a:solidFill>
              </a:rPr>
              <a:t>Recurrent Revenue Items</a:t>
            </a:r>
          </a:p>
        </p:txBody>
      </p:sp>
      <p:sp>
        <p:nvSpPr>
          <p:cNvPr id="6" name="TextBox 5">
            <a:extLst>
              <a:ext uri="{FF2B5EF4-FFF2-40B4-BE49-F238E27FC236}">
                <a16:creationId xmlns:a16="http://schemas.microsoft.com/office/drawing/2014/main" id="{BA706EFE-F7F8-4DFF-ABD3-10114A17AA34}"/>
              </a:ext>
            </a:extLst>
          </p:cNvPr>
          <p:cNvSpPr txBox="1"/>
          <p:nvPr/>
        </p:nvSpPr>
        <p:spPr>
          <a:xfrm rot="16200000">
            <a:off x="-123670" y="2860993"/>
            <a:ext cx="1155865" cy="310678"/>
          </a:xfrm>
          <a:prstGeom prst="rect">
            <a:avLst/>
          </a:prstGeom>
          <a:noFill/>
        </p:spPr>
        <p:txBody>
          <a:bodyPr wrap="square" rtlCol="0">
            <a:spAutoFit/>
          </a:bodyPr>
          <a:lstStyle/>
          <a:p>
            <a:r>
              <a:rPr lang="en-US" sz="1400" dirty="0">
                <a:solidFill>
                  <a:srgbClr val="FF0000"/>
                </a:solidFill>
              </a:rPr>
              <a:t>Billions NGN</a:t>
            </a:r>
          </a:p>
        </p:txBody>
      </p:sp>
    </p:spTree>
    <p:extLst>
      <p:ext uri="{BB962C8B-B14F-4D97-AF65-F5344CB8AC3E}">
        <p14:creationId xmlns:p14="http://schemas.microsoft.com/office/powerpoint/2010/main" val="1124808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44062" y="381000"/>
            <a:ext cx="7918938" cy="3416320"/>
          </a:xfrm>
          <a:prstGeom prst="rect">
            <a:avLst/>
          </a:prstGeom>
        </p:spPr>
        <p:txBody>
          <a:bodyPr wrap="square">
            <a:spAutoFit/>
          </a:bodyPr>
          <a:lstStyle/>
          <a:p>
            <a:pPr algn="just"/>
            <a:r>
              <a:rPr lang="en-US" dirty="0">
                <a:latin typeface="Lucida Calligraphy" pitchFamily="66" charset="0"/>
              </a:rPr>
              <a:t>From the above table, the figures in red represent </a:t>
            </a:r>
            <a:r>
              <a:rPr lang="en-US" dirty="0" smtClean="0">
                <a:latin typeface="Lucida Calligraphy" pitchFamily="66" charset="0"/>
              </a:rPr>
              <a:t>low performing budget lines. </a:t>
            </a:r>
            <a:r>
              <a:rPr lang="en-US" dirty="0">
                <a:latin typeface="Lucida Calligraphy" pitchFamily="66" charset="0"/>
              </a:rPr>
              <a:t>It can thus be seen that, the State Government needs to do more to improve on </a:t>
            </a:r>
            <a:r>
              <a:rPr lang="en-US" dirty="0" smtClean="0">
                <a:latin typeface="Lucida Calligraphy" pitchFamily="66" charset="0"/>
              </a:rPr>
              <a:t>its internally generated revenue,  as there is still a heavy reliance on allocation from the Federation </a:t>
            </a:r>
            <a:r>
              <a:rPr lang="en-US" dirty="0">
                <a:latin typeface="Lucida Calligraphy" pitchFamily="66" charset="0"/>
              </a:rPr>
              <a:t>Accounts for her development </a:t>
            </a:r>
            <a:r>
              <a:rPr lang="en-US" dirty="0" err="1">
                <a:latin typeface="Lucida Calligraphy" pitchFamily="66" charset="0"/>
              </a:rPr>
              <a:t>programmes</a:t>
            </a:r>
            <a:r>
              <a:rPr lang="en-US" dirty="0">
                <a:latin typeface="Lucida Calligraphy" pitchFamily="66" charset="0"/>
              </a:rPr>
              <a:t>.</a:t>
            </a:r>
          </a:p>
          <a:p>
            <a:pPr algn="just"/>
            <a:r>
              <a:rPr lang="en-US" dirty="0">
                <a:latin typeface="Lucida Calligraphy" pitchFamily="66" charset="0"/>
              </a:rPr>
              <a:t>It is, therefore, imperative for the State to explore additional revenue sources, to boost its Internally Generated Revenue. </a:t>
            </a:r>
            <a:r>
              <a:rPr lang="en-US" dirty="0" smtClean="0">
                <a:latin typeface="Lucida Calligraphy" pitchFamily="66" charset="0"/>
              </a:rPr>
              <a:t>Arising from this, strategies are being put in place to deepen IGR collections while the effectiveness of the current efforts will be reviewed in the third quarters for improved performance.</a:t>
            </a:r>
            <a:endParaRPr lang="en-US" dirty="0">
              <a:latin typeface="Lucida Calligraphy" pitchFamily="66" charset="0"/>
            </a:endParaRPr>
          </a:p>
        </p:txBody>
      </p:sp>
    </p:spTree>
    <p:extLst>
      <p:ext uri="{BB962C8B-B14F-4D97-AF65-F5344CB8AC3E}">
        <p14:creationId xmlns:p14="http://schemas.microsoft.com/office/powerpoint/2010/main" val="3205969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42950" y="458688"/>
            <a:ext cx="5695950" cy="338554"/>
          </a:xfrm>
          <a:prstGeom prst="rect">
            <a:avLst/>
          </a:prstGeom>
          <a:noFill/>
        </p:spPr>
        <p:txBody>
          <a:bodyPr wrap="square" rtlCol="0">
            <a:spAutoFit/>
          </a:bodyPr>
          <a:lstStyle/>
          <a:p>
            <a:r>
              <a:rPr lang="en-US" sz="1600" b="1" dirty="0">
                <a:solidFill>
                  <a:srgbClr val="C00000"/>
                </a:solidFill>
                <a:latin typeface="Arial" pitchFamily="34" charset="0"/>
                <a:cs typeface="Arial" pitchFamily="34" charset="0"/>
              </a:rPr>
              <a:t>RECURRENT EXPENDITURE</a:t>
            </a:r>
          </a:p>
        </p:txBody>
      </p:sp>
      <p:sp>
        <p:nvSpPr>
          <p:cNvPr id="3" name="TextBox 2"/>
          <p:cNvSpPr txBox="1"/>
          <p:nvPr/>
        </p:nvSpPr>
        <p:spPr>
          <a:xfrm>
            <a:off x="495300" y="797242"/>
            <a:ext cx="8832850" cy="2062103"/>
          </a:xfrm>
          <a:prstGeom prst="rect">
            <a:avLst/>
          </a:prstGeom>
          <a:noFill/>
        </p:spPr>
        <p:txBody>
          <a:bodyPr wrap="square" rtlCol="0">
            <a:spAutoFit/>
          </a:bodyPr>
          <a:lstStyle/>
          <a:p>
            <a:pPr algn="just">
              <a:lnSpc>
                <a:spcPct val="150000"/>
              </a:lnSpc>
            </a:pPr>
            <a:r>
              <a:rPr lang="en-US" sz="1400" dirty="0">
                <a:latin typeface="Lucida Calligraphy" pitchFamily="66" charset="0"/>
                <a:cs typeface="Arial" pitchFamily="34" charset="0"/>
              </a:rPr>
              <a:t>The approved recurrent expenditure for the period under review (                                                         April-June 2018) was N</a:t>
            </a:r>
            <a:r>
              <a:rPr lang="en-US" sz="1400" dirty="0">
                <a:latin typeface="Lucida Calligraphy" pitchFamily="66" charset="0"/>
                <a:cs typeface="Times New Roman"/>
              </a:rPr>
              <a:t>16,016,690,308</a:t>
            </a:r>
            <a:r>
              <a:rPr lang="en-US" sz="1400" dirty="0">
                <a:latin typeface="Lucida Calligraphy" pitchFamily="66" charset="0"/>
                <a:cs typeface="Arial" pitchFamily="34" charset="0"/>
              </a:rPr>
              <a:t> while the actual for the same period was </a:t>
            </a:r>
            <a:r>
              <a:rPr lang="en-US" sz="1400" dirty="0">
                <a:solidFill>
                  <a:srgbClr val="FF0000"/>
                </a:solidFill>
                <a:latin typeface="Lucida Calligraphy" pitchFamily="66" charset="0"/>
                <a:cs typeface="Arial" pitchFamily="34" charset="0"/>
              </a:rPr>
              <a:t>N10,335,836,665</a:t>
            </a:r>
            <a:r>
              <a:rPr lang="en-US" sz="1400" dirty="0">
                <a:latin typeface="Lucida Calligraphy" pitchFamily="66" charset="0"/>
                <a:cs typeface="Arial" pitchFamily="34" charset="0"/>
              </a:rPr>
              <a:t> representing 64.53% performance. The 2018 Approved Budget for the second quarter recurrent expenditure and the breakdown of the actual expenditure with the percentage performance are shown in the table below:</a:t>
            </a:r>
          </a:p>
          <a:p>
            <a:pPr>
              <a:lnSpc>
                <a:spcPct val="150000"/>
              </a:lnSpc>
            </a:pPr>
            <a:endParaRPr lang="en-US" sz="600" dirty="0">
              <a:latin typeface="Arial" pitchFamily="34" charset="0"/>
              <a:cs typeface="Arial" pitchFamily="34" charset="0"/>
            </a:endParaRPr>
          </a:p>
          <a:p>
            <a:r>
              <a:rPr lang="en-US" sz="1400" b="1" dirty="0">
                <a:solidFill>
                  <a:srgbClr val="C00000"/>
                </a:solidFill>
                <a:latin typeface="Arial" pitchFamily="34" charset="0"/>
                <a:cs typeface="Arial" pitchFamily="34" charset="0"/>
              </a:rPr>
              <a:t>C: DETAILS OF RECURRENT EXPENDITURE PERFORMANCE</a:t>
            </a:r>
          </a:p>
        </p:txBody>
      </p:sp>
      <p:graphicFrame>
        <p:nvGraphicFramePr>
          <p:cNvPr id="4" name="Table 3"/>
          <p:cNvGraphicFramePr>
            <a:graphicFrameLocks noGrp="1"/>
          </p:cNvGraphicFramePr>
          <p:nvPr>
            <p:extLst>
              <p:ext uri="{D42A27DB-BD31-4B8C-83A1-F6EECF244321}">
                <p14:modId xmlns:p14="http://schemas.microsoft.com/office/powerpoint/2010/main" val="3948949807"/>
              </p:ext>
            </p:extLst>
          </p:nvPr>
        </p:nvGraphicFramePr>
        <p:xfrm>
          <a:off x="495300" y="2893981"/>
          <a:ext cx="9009967" cy="3019139"/>
        </p:xfrm>
        <a:graphic>
          <a:graphicData uri="http://schemas.openxmlformats.org/drawingml/2006/table">
            <a:tbl>
              <a:tblPr firstRow="1" bandRow="1">
                <a:tableStyleId>{93296810-A885-4BE3-A3E7-6D5BEEA58F35}</a:tableStyleId>
              </a:tblPr>
              <a:tblGrid>
                <a:gridCol w="958132">
                  <a:extLst>
                    <a:ext uri="{9D8B030D-6E8A-4147-A177-3AD203B41FA5}">
                      <a16:colId xmlns:a16="http://schemas.microsoft.com/office/drawing/2014/main" val="20000"/>
                    </a:ext>
                  </a:extLst>
                </a:gridCol>
                <a:gridCol w="1836420">
                  <a:extLst>
                    <a:ext uri="{9D8B030D-6E8A-4147-A177-3AD203B41FA5}">
                      <a16:colId xmlns:a16="http://schemas.microsoft.com/office/drawing/2014/main" val="20001"/>
                    </a:ext>
                  </a:extLst>
                </a:gridCol>
                <a:gridCol w="1517043">
                  <a:extLst>
                    <a:ext uri="{9D8B030D-6E8A-4147-A177-3AD203B41FA5}">
                      <a16:colId xmlns:a16="http://schemas.microsoft.com/office/drawing/2014/main" val="20002"/>
                    </a:ext>
                  </a:extLst>
                </a:gridCol>
                <a:gridCol w="1517043">
                  <a:extLst>
                    <a:ext uri="{9D8B030D-6E8A-4147-A177-3AD203B41FA5}">
                      <a16:colId xmlns:a16="http://schemas.microsoft.com/office/drawing/2014/main" val="20003"/>
                    </a:ext>
                  </a:extLst>
                </a:gridCol>
                <a:gridCol w="1517904">
                  <a:extLst>
                    <a:ext uri="{9D8B030D-6E8A-4147-A177-3AD203B41FA5}">
                      <a16:colId xmlns:a16="http://schemas.microsoft.com/office/drawing/2014/main" val="20004"/>
                    </a:ext>
                  </a:extLst>
                </a:gridCol>
                <a:gridCol w="1663425">
                  <a:extLst>
                    <a:ext uri="{9D8B030D-6E8A-4147-A177-3AD203B41FA5}">
                      <a16:colId xmlns:a16="http://schemas.microsoft.com/office/drawing/2014/main" val="20005"/>
                    </a:ext>
                  </a:extLst>
                </a:gridCol>
              </a:tblGrid>
              <a:tr h="590550">
                <a:tc>
                  <a:txBody>
                    <a:bodyPr/>
                    <a:lstStyle/>
                    <a:p>
                      <a:pPr algn="ctr"/>
                      <a:r>
                        <a:rPr lang="en-US" sz="1400" dirty="0">
                          <a:solidFill>
                            <a:schemeClr val="bg1"/>
                          </a:solidFill>
                        </a:rPr>
                        <a:t>S/NO</a:t>
                      </a:r>
                    </a:p>
                    <a:p>
                      <a:pPr algn="ctr"/>
                      <a:endParaRPr lang="en-US" sz="1400" dirty="0">
                        <a:solidFill>
                          <a:schemeClr val="bg1"/>
                        </a:solidFill>
                      </a:endParaRPr>
                    </a:p>
                    <a:p>
                      <a:pPr algn="ctr"/>
                      <a:endParaRPr lang="en-US" sz="1400" dirty="0">
                        <a:solidFill>
                          <a:schemeClr val="bg1"/>
                        </a:solidFill>
                      </a:endParaRPr>
                    </a:p>
                    <a:p>
                      <a:pPr algn="ctr"/>
                      <a:endParaRPr lang="en-US" sz="1400" dirty="0">
                        <a:solidFill>
                          <a:schemeClr val="bg1"/>
                        </a:solidFill>
                      </a:endParaRPr>
                    </a:p>
                    <a:p>
                      <a:pPr algn="ctr"/>
                      <a:r>
                        <a:rPr lang="en-US" sz="1400" dirty="0">
                          <a:solidFill>
                            <a:schemeClr val="bg1"/>
                          </a:solidFill>
                        </a:rPr>
                        <a:t>A</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solidFill>
                            <a:schemeClr val="bg1"/>
                          </a:solidFill>
                        </a:rPr>
                        <a:t>DETAILS</a:t>
                      </a:r>
                    </a:p>
                    <a:p>
                      <a:pPr algn="ctr"/>
                      <a:endParaRPr lang="en-US" sz="1400" dirty="0">
                        <a:solidFill>
                          <a:schemeClr val="bg1"/>
                        </a:solidFill>
                      </a:endParaRPr>
                    </a:p>
                    <a:p>
                      <a:pPr algn="ctr"/>
                      <a:endParaRPr lang="en-US" sz="1400" dirty="0">
                        <a:solidFill>
                          <a:schemeClr val="bg1"/>
                        </a:solidFill>
                      </a:endParaRPr>
                    </a:p>
                    <a:p>
                      <a:pPr algn="ctr"/>
                      <a:endParaRPr lang="en-US" sz="1400" dirty="0">
                        <a:solidFill>
                          <a:schemeClr val="bg1"/>
                        </a:solidFill>
                      </a:endParaRPr>
                    </a:p>
                    <a:p>
                      <a:pPr algn="ctr"/>
                      <a:r>
                        <a:rPr lang="en-US" sz="1400" dirty="0">
                          <a:solidFill>
                            <a:schemeClr val="bg1"/>
                          </a:solidFill>
                        </a:rPr>
                        <a:t>B</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solidFill>
                            <a:schemeClr val="bg1"/>
                          </a:solidFill>
                        </a:rPr>
                        <a:t>APPROVED ESTIMATES 2018</a:t>
                      </a:r>
                    </a:p>
                    <a:p>
                      <a:pPr algn="ctr"/>
                      <a:endParaRPr lang="en-US" sz="1400" dirty="0">
                        <a:solidFill>
                          <a:schemeClr val="bg1"/>
                        </a:solidFill>
                      </a:endParaRPr>
                    </a:p>
                    <a:p>
                      <a:pPr algn="ctr"/>
                      <a:r>
                        <a:rPr lang="en-US" sz="1400" dirty="0">
                          <a:solidFill>
                            <a:schemeClr val="bg1"/>
                          </a:solidFill>
                        </a:rPr>
                        <a:t>C</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solidFill>
                            <a:schemeClr val="bg1"/>
                          </a:solidFill>
                        </a:rPr>
                        <a:t>APPROVED ESTIMATES April – June. 2018</a:t>
                      </a:r>
                    </a:p>
                    <a:p>
                      <a:pPr algn="ctr"/>
                      <a:r>
                        <a:rPr lang="en-US" sz="1400" dirty="0">
                          <a:solidFill>
                            <a:schemeClr val="bg1"/>
                          </a:solidFill>
                        </a:rPr>
                        <a:t>D</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solidFill>
                            <a:schemeClr val="bg1"/>
                          </a:solidFill>
                        </a:rPr>
                        <a:t>ACTUAL EXPENDITURE </a:t>
                      </a:r>
                      <a:r>
                        <a:rPr lang="en-US" sz="1400" baseline="0" dirty="0">
                          <a:solidFill>
                            <a:schemeClr val="bg1"/>
                          </a:solidFill>
                        </a:rPr>
                        <a:t> AS AT 31/06/2018</a:t>
                      </a:r>
                    </a:p>
                    <a:p>
                      <a:pPr algn="ctr"/>
                      <a:r>
                        <a:rPr lang="en-US" sz="1400" baseline="0" dirty="0">
                          <a:solidFill>
                            <a:schemeClr val="bg1"/>
                          </a:solidFill>
                        </a:rPr>
                        <a:t>E</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solidFill>
                            <a:schemeClr val="bg1"/>
                          </a:solidFill>
                        </a:rPr>
                        <a:t>% PERFORMANCE (E/DX100)</a:t>
                      </a:r>
                    </a:p>
                    <a:p>
                      <a:pPr algn="ctr"/>
                      <a:endParaRPr lang="en-US" sz="1400" dirty="0">
                        <a:solidFill>
                          <a:schemeClr val="bg1"/>
                        </a:solidFill>
                      </a:endParaRPr>
                    </a:p>
                    <a:p>
                      <a:pPr algn="ctr"/>
                      <a:r>
                        <a:rPr lang="en-US" sz="1400" dirty="0">
                          <a:solidFill>
                            <a:schemeClr val="bg1"/>
                          </a:solidFill>
                        </a:rPr>
                        <a:t>F</a:t>
                      </a:r>
                      <a:endParaRPr lang="en-US" sz="1400" dirty="0">
                        <a:solidFill>
                          <a:schemeClr val="bg1"/>
                        </a:solidFill>
                        <a:latin typeface="Arial" pitchFamily="34" charset="0"/>
                        <a:cs typeface="Arial" pitchFamily="34" charset="0"/>
                      </a:endParaRPr>
                    </a:p>
                  </a:txBody>
                  <a:tcPr marL="99060" marR="99060">
                    <a:solidFill>
                      <a:srgbClr val="54B0F0"/>
                    </a:solidFill>
                  </a:tcPr>
                </a:tc>
                <a:extLst>
                  <a:ext uri="{0D108BD9-81ED-4DB2-BD59-A6C34878D82A}">
                    <a16:rowId xmlns:a16="http://schemas.microsoft.com/office/drawing/2014/main" val="10000"/>
                  </a:ext>
                </a:extLst>
              </a:tr>
              <a:tr h="590550">
                <a:tc>
                  <a:txBody>
                    <a:bodyPr/>
                    <a:lstStyle/>
                    <a:p>
                      <a:r>
                        <a:rPr lang="en-US" sz="1200" dirty="0">
                          <a:solidFill>
                            <a:schemeClr val="bg1"/>
                          </a:solidFill>
                        </a:rPr>
                        <a:t>1.</a:t>
                      </a:r>
                      <a:endParaRPr lang="en-US" sz="1200" dirty="0">
                        <a:solidFill>
                          <a:schemeClr val="bg1"/>
                        </a:solidFill>
                        <a:latin typeface="Arial" pitchFamily="34" charset="0"/>
                        <a:cs typeface="Arial" pitchFamily="34" charset="0"/>
                      </a:endParaRPr>
                    </a:p>
                  </a:txBody>
                  <a:tcPr marL="99060" marR="99060">
                    <a:solidFill>
                      <a:srgbClr val="54B0F0"/>
                    </a:solidFill>
                  </a:tcPr>
                </a:tc>
                <a:tc>
                  <a:txBody>
                    <a:bodyPr/>
                    <a:lstStyle/>
                    <a:p>
                      <a:r>
                        <a:rPr lang="en-US" sz="1200" dirty="0">
                          <a:solidFill>
                            <a:schemeClr val="bg1"/>
                          </a:solidFill>
                        </a:rPr>
                        <a:t>Personnel Cost including Statutory</a:t>
                      </a:r>
                      <a:r>
                        <a:rPr lang="en-US" sz="1200" baseline="0" dirty="0">
                          <a:solidFill>
                            <a:schemeClr val="bg1"/>
                          </a:solidFill>
                        </a:rPr>
                        <a:t> </a:t>
                      </a:r>
                      <a:r>
                        <a:rPr lang="en-US" sz="1200" dirty="0">
                          <a:solidFill>
                            <a:schemeClr val="bg1"/>
                          </a:solidFill>
                        </a:rPr>
                        <a:t>Office holders /</a:t>
                      </a:r>
                      <a:r>
                        <a:rPr lang="en-US" sz="1200" baseline="0" dirty="0">
                          <a:solidFill>
                            <a:schemeClr val="bg1"/>
                          </a:solidFill>
                        </a:rPr>
                        <a:t> pension and gratuities</a:t>
                      </a:r>
                      <a:endParaRPr lang="en-US" sz="1200" dirty="0">
                        <a:solidFill>
                          <a:schemeClr val="bg1"/>
                        </a:solidFill>
                        <a:latin typeface="Arial" pitchFamily="34" charset="0"/>
                        <a:cs typeface="Arial" pitchFamily="34" charset="0"/>
                      </a:endParaRPr>
                    </a:p>
                  </a:txBody>
                  <a:tcPr marL="99060" marR="99060">
                    <a:solidFill>
                      <a:srgbClr val="54B0F0"/>
                    </a:solidFill>
                  </a:tcPr>
                </a:tc>
                <a:tc>
                  <a:txBody>
                    <a:bodyPr/>
                    <a:lstStyle/>
                    <a:p>
                      <a:pPr marL="0" marR="0" algn="r">
                        <a:lnSpc>
                          <a:spcPct val="150000"/>
                        </a:lnSpc>
                        <a:spcBef>
                          <a:spcPts val="0"/>
                        </a:spcBef>
                        <a:spcAft>
                          <a:spcPts val="0"/>
                        </a:spcAft>
                      </a:pPr>
                      <a:r>
                        <a:rPr lang="en-GB" sz="1300" dirty="0">
                          <a:solidFill>
                            <a:schemeClr val="bg1"/>
                          </a:solidFill>
                        </a:rPr>
                        <a:t>28,255,298,068</a:t>
                      </a:r>
                      <a:endParaRPr lang="en-US" sz="1100" dirty="0">
                        <a:solidFill>
                          <a:schemeClr val="bg1"/>
                        </a:solidFill>
                        <a:latin typeface="Calibri"/>
                        <a:ea typeface="Calibri"/>
                        <a:cs typeface="Times New Roman"/>
                      </a:endParaRPr>
                    </a:p>
                  </a:txBody>
                  <a:tcPr marL="68580" marR="68580" marT="0" marB="0">
                    <a:solidFill>
                      <a:srgbClr val="54B0F0"/>
                    </a:solidFill>
                  </a:tcPr>
                </a:tc>
                <a:tc>
                  <a:txBody>
                    <a:bodyPr/>
                    <a:lstStyle/>
                    <a:p>
                      <a:pPr marL="0" marR="0" algn="r" rtl="0" eaLnBrk="1" fontAlgn="b" latinLnBrk="0" hangingPunct="1">
                        <a:lnSpc>
                          <a:spcPct val="150000"/>
                        </a:lnSpc>
                        <a:spcBef>
                          <a:spcPts val="0"/>
                        </a:spcBef>
                        <a:spcAft>
                          <a:spcPts val="0"/>
                        </a:spcAft>
                      </a:pPr>
                      <a:r>
                        <a:rPr kumimoji="0" lang="en-US" sz="1300" kern="1200" dirty="0">
                          <a:solidFill>
                            <a:schemeClr val="bg1"/>
                          </a:solidFill>
                        </a:rPr>
                        <a:t>7,063,824,517</a:t>
                      </a:r>
                      <a:endParaRPr kumimoji="0" lang="en-US" sz="1300" kern="1200" dirty="0">
                        <a:solidFill>
                          <a:schemeClr val="bg1"/>
                        </a:solidFill>
                        <a:latin typeface="Calibri"/>
                        <a:ea typeface="Calibri"/>
                        <a:cs typeface="Times New Roman"/>
                      </a:endParaRPr>
                    </a:p>
                  </a:txBody>
                  <a:tcPr marL="0" marR="0" marT="0" marB="0">
                    <a:solidFill>
                      <a:srgbClr val="54B0F0"/>
                    </a:solidFill>
                  </a:tcPr>
                </a:tc>
                <a:tc>
                  <a:txBody>
                    <a:bodyPr/>
                    <a:lstStyle/>
                    <a:p>
                      <a:pPr marL="0" algn="r" rtl="0" eaLnBrk="1" fontAlgn="t" latinLnBrk="0" hangingPunct="1"/>
                      <a:r>
                        <a:rPr kumimoji="0" lang="en-US" sz="1300" kern="1200" dirty="0">
                          <a:solidFill>
                            <a:schemeClr val="bg1"/>
                          </a:solidFill>
                        </a:rPr>
                        <a:t>4,294,683,383</a:t>
                      </a:r>
                      <a:endParaRPr kumimoji="0" lang="en-US" sz="1300" kern="1200" dirty="0">
                        <a:solidFill>
                          <a:schemeClr val="bg1"/>
                        </a:solidFill>
                        <a:latin typeface="Calibri"/>
                        <a:ea typeface="Calibri"/>
                        <a:cs typeface="Times New Roman"/>
                      </a:endParaRPr>
                    </a:p>
                  </a:txBody>
                  <a:tcPr marL="9525" marR="9525" marT="9525" marB="0">
                    <a:solidFill>
                      <a:srgbClr val="54B0F0"/>
                    </a:solidFill>
                  </a:tcPr>
                </a:tc>
                <a:tc>
                  <a:txBody>
                    <a:bodyPr/>
                    <a:lstStyle/>
                    <a:p>
                      <a:pPr marL="0" marR="0" algn="ctr" rtl="0" eaLnBrk="1" fontAlgn="t" latinLnBrk="0" hangingPunct="1">
                        <a:lnSpc>
                          <a:spcPct val="150000"/>
                        </a:lnSpc>
                        <a:spcBef>
                          <a:spcPts val="0"/>
                        </a:spcBef>
                        <a:spcAft>
                          <a:spcPts val="0"/>
                        </a:spcAft>
                      </a:pPr>
                      <a:r>
                        <a:rPr kumimoji="0" lang="en-US" sz="1300" kern="1200" dirty="0">
                          <a:solidFill>
                            <a:schemeClr val="bg1"/>
                          </a:solidFill>
                        </a:rPr>
                        <a:t>60.80%</a:t>
                      </a:r>
                      <a:endParaRPr kumimoji="0" lang="en-US" sz="1300" kern="1200" dirty="0">
                        <a:solidFill>
                          <a:schemeClr val="bg1"/>
                        </a:solidFill>
                        <a:latin typeface="Calibri"/>
                        <a:ea typeface="Calibri"/>
                        <a:cs typeface="Times New Roman"/>
                      </a:endParaRPr>
                    </a:p>
                  </a:txBody>
                  <a:tcPr marL="9525" marR="9525" marT="9525" marB="0">
                    <a:solidFill>
                      <a:srgbClr val="54B0F0"/>
                    </a:solidFill>
                  </a:tcPr>
                </a:tc>
                <a:extLst>
                  <a:ext uri="{0D108BD9-81ED-4DB2-BD59-A6C34878D82A}">
                    <a16:rowId xmlns:a16="http://schemas.microsoft.com/office/drawing/2014/main" val="10001"/>
                  </a:ext>
                </a:extLst>
              </a:tr>
              <a:tr h="640080">
                <a:tc>
                  <a:txBody>
                    <a:bodyPr/>
                    <a:lstStyle/>
                    <a:p>
                      <a:r>
                        <a:rPr lang="en-US" sz="1200" dirty="0">
                          <a:solidFill>
                            <a:schemeClr val="bg1"/>
                          </a:solidFill>
                        </a:rPr>
                        <a:t>2.</a:t>
                      </a:r>
                      <a:endParaRPr lang="en-US" sz="1200" dirty="0">
                        <a:solidFill>
                          <a:schemeClr val="bg1"/>
                        </a:solidFill>
                        <a:latin typeface="Arial" pitchFamily="34" charset="0"/>
                        <a:cs typeface="Arial" pitchFamily="34" charset="0"/>
                      </a:endParaRPr>
                    </a:p>
                  </a:txBody>
                  <a:tcPr marL="99060" marR="99060">
                    <a:solidFill>
                      <a:srgbClr val="54B0F0"/>
                    </a:solidFill>
                  </a:tcPr>
                </a:tc>
                <a:tc>
                  <a:txBody>
                    <a:bodyPr/>
                    <a:lstStyle/>
                    <a:p>
                      <a:r>
                        <a:rPr lang="en-US" sz="1200" dirty="0">
                          <a:solidFill>
                            <a:schemeClr val="bg1"/>
                          </a:solidFill>
                        </a:rPr>
                        <a:t>Overhead Costs</a:t>
                      </a:r>
                      <a:endParaRPr lang="en-US" sz="1200" dirty="0">
                        <a:solidFill>
                          <a:schemeClr val="bg1"/>
                        </a:solidFill>
                        <a:latin typeface="Arial" pitchFamily="34" charset="0"/>
                        <a:cs typeface="Arial" pitchFamily="34" charset="0"/>
                      </a:endParaRPr>
                    </a:p>
                  </a:txBody>
                  <a:tcPr marL="99060" marR="99060">
                    <a:solidFill>
                      <a:srgbClr val="54B0F0"/>
                    </a:solidFill>
                  </a:tcPr>
                </a:tc>
                <a:tc>
                  <a:txBody>
                    <a:bodyPr/>
                    <a:lstStyle/>
                    <a:p>
                      <a:pPr marL="0" marR="0" algn="r">
                        <a:lnSpc>
                          <a:spcPct val="150000"/>
                        </a:lnSpc>
                        <a:spcBef>
                          <a:spcPts val="0"/>
                        </a:spcBef>
                        <a:spcAft>
                          <a:spcPts val="0"/>
                        </a:spcAft>
                      </a:pPr>
                      <a:r>
                        <a:rPr lang="en-GB" sz="1300" dirty="0">
                          <a:solidFill>
                            <a:schemeClr val="bg1"/>
                          </a:solidFill>
                        </a:rPr>
                        <a:t>35,811,463,165</a:t>
                      </a:r>
                      <a:endParaRPr lang="en-US" sz="1100" dirty="0">
                        <a:solidFill>
                          <a:schemeClr val="bg1"/>
                        </a:solidFill>
                        <a:latin typeface="Calibri"/>
                        <a:ea typeface="Calibri"/>
                        <a:cs typeface="Times New Roman"/>
                      </a:endParaRPr>
                    </a:p>
                  </a:txBody>
                  <a:tcPr marL="68580" marR="68580" marT="0" marB="0">
                    <a:solidFill>
                      <a:srgbClr val="54B0F0"/>
                    </a:solidFill>
                  </a:tcPr>
                </a:tc>
                <a:tc>
                  <a:txBody>
                    <a:bodyPr/>
                    <a:lstStyle/>
                    <a:p>
                      <a:pPr marL="0" marR="0" algn="r" rtl="0" eaLnBrk="1" fontAlgn="b" latinLnBrk="0" hangingPunct="1">
                        <a:lnSpc>
                          <a:spcPct val="150000"/>
                        </a:lnSpc>
                        <a:spcBef>
                          <a:spcPts val="0"/>
                        </a:spcBef>
                        <a:spcAft>
                          <a:spcPts val="0"/>
                        </a:spcAft>
                      </a:pPr>
                      <a:r>
                        <a:rPr kumimoji="0" lang="en-US" sz="1300" kern="1200" dirty="0">
                          <a:solidFill>
                            <a:schemeClr val="bg1"/>
                          </a:solidFill>
                        </a:rPr>
                        <a:t>8,952,865,791</a:t>
                      </a:r>
                      <a:endParaRPr kumimoji="0" lang="en-US" sz="1300" kern="1200" dirty="0">
                        <a:solidFill>
                          <a:schemeClr val="bg1"/>
                        </a:solidFill>
                        <a:latin typeface="Calibri"/>
                        <a:ea typeface="Calibri"/>
                        <a:cs typeface="Times New Roman"/>
                      </a:endParaRPr>
                    </a:p>
                  </a:txBody>
                  <a:tcPr marL="0" marR="0" marT="0" marB="0">
                    <a:solidFill>
                      <a:srgbClr val="54B0F0"/>
                    </a:solidFill>
                  </a:tcPr>
                </a:tc>
                <a:tc>
                  <a:txBody>
                    <a:bodyPr/>
                    <a:lstStyle/>
                    <a:p>
                      <a:pPr marL="0" marR="0" algn="r" rtl="0" eaLnBrk="1" fontAlgn="t" latinLnBrk="0" hangingPunct="1">
                        <a:lnSpc>
                          <a:spcPct val="150000"/>
                        </a:lnSpc>
                        <a:spcBef>
                          <a:spcPts val="0"/>
                        </a:spcBef>
                        <a:spcAft>
                          <a:spcPts val="0"/>
                        </a:spcAft>
                      </a:pPr>
                      <a:r>
                        <a:rPr kumimoji="0" lang="en-US" sz="1300" kern="1200" dirty="0">
                          <a:solidFill>
                            <a:schemeClr val="bg1"/>
                          </a:solidFill>
                        </a:rPr>
                        <a:t>6,041,153,282 </a:t>
                      </a:r>
                      <a:endParaRPr kumimoji="0" lang="en-US" sz="1300" kern="1200" dirty="0">
                        <a:solidFill>
                          <a:schemeClr val="bg1"/>
                        </a:solidFill>
                        <a:latin typeface="Calibri"/>
                        <a:ea typeface="Calibri"/>
                        <a:cs typeface="Times New Roman"/>
                      </a:endParaRPr>
                    </a:p>
                  </a:txBody>
                  <a:tcPr marL="9525" marR="9525" marT="9525" marB="0">
                    <a:solidFill>
                      <a:srgbClr val="54B0F0"/>
                    </a:solidFill>
                  </a:tcPr>
                </a:tc>
                <a:tc>
                  <a:txBody>
                    <a:bodyPr/>
                    <a:lstStyle/>
                    <a:p>
                      <a:pPr marL="0" marR="0" algn="ctr" rtl="0" eaLnBrk="1" fontAlgn="t" latinLnBrk="0" hangingPunct="1">
                        <a:lnSpc>
                          <a:spcPct val="150000"/>
                        </a:lnSpc>
                        <a:spcBef>
                          <a:spcPts val="0"/>
                        </a:spcBef>
                        <a:spcAft>
                          <a:spcPts val="0"/>
                        </a:spcAft>
                      </a:pPr>
                      <a:r>
                        <a:rPr kumimoji="0" lang="en-US" sz="1300" kern="1200" dirty="0">
                          <a:solidFill>
                            <a:schemeClr val="bg1"/>
                          </a:solidFill>
                        </a:rPr>
                        <a:t>67.48%</a:t>
                      </a:r>
                      <a:endParaRPr kumimoji="0" lang="en-US" sz="1300" kern="1200" dirty="0">
                        <a:solidFill>
                          <a:schemeClr val="bg1"/>
                        </a:solidFill>
                        <a:latin typeface="Calibri"/>
                        <a:ea typeface="Calibri"/>
                        <a:cs typeface="Times New Roman"/>
                      </a:endParaRPr>
                    </a:p>
                  </a:txBody>
                  <a:tcPr marL="9525" marR="9525" marT="9525" marB="0">
                    <a:solidFill>
                      <a:srgbClr val="54B0F0"/>
                    </a:solidFill>
                  </a:tcPr>
                </a:tc>
                <a:extLst>
                  <a:ext uri="{0D108BD9-81ED-4DB2-BD59-A6C34878D82A}">
                    <a16:rowId xmlns:a16="http://schemas.microsoft.com/office/drawing/2014/main" val="10002"/>
                  </a:ext>
                </a:extLst>
              </a:tr>
              <a:tr h="580739">
                <a:tc>
                  <a:txBody>
                    <a:bodyPr/>
                    <a:lstStyle/>
                    <a:p>
                      <a:endParaRPr lang="en-US" sz="1200" b="1" dirty="0">
                        <a:solidFill>
                          <a:schemeClr val="bg1"/>
                        </a:solidFill>
                        <a:latin typeface="Arial" pitchFamily="34" charset="0"/>
                        <a:cs typeface="Arial" pitchFamily="34" charset="0"/>
                      </a:endParaRPr>
                    </a:p>
                  </a:txBody>
                  <a:tcPr marL="99060" marR="99060">
                    <a:solidFill>
                      <a:srgbClr val="54B0F0"/>
                    </a:solidFill>
                  </a:tcPr>
                </a:tc>
                <a:tc>
                  <a:txBody>
                    <a:bodyPr/>
                    <a:lstStyle/>
                    <a:p>
                      <a:r>
                        <a:rPr lang="en-US" sz="1200" b="1" dirty="0">
                          <a:solidFill>
                            <a:schemeClr val="bg1"/>
                          </a:solidFill>
                        </a:rPr>
                        <a:t>Total</a:t>
                      </a:r>
                      <a:endParaRPr lang="en-US" sz="1200" b="1" dirty="0">
                        <a:solidFill>
                          <a:schemeClr val="bg1"/>
                        </a:solidFill>
                        <a:latin typeface="Arial Black" pitchFamily="34" charset="0"/>
                        <a:cs typeface="Arial" pitchFamily="34" charset="0"/>
                      </a:endParaRPr>
                    </a:p>
                  </a:txBody>
                  <a:tcPr marL="99060" marR="99060">
                    <a:solidFill>
                      <a:srgbClr val="54B0F0"/>
                    </a:solidFill>
                  </a:tcPr>
                </a:tc>
                <a:tc>
                  <a:txBody>
                    <a:bodyPr/>
                    <a:lstStyle/>
                    <a:p>
                      <a:pPr algn="r" fontAlgn="b"/>
                      <a:r>
                        <a:rPr lang="en-US" sz="1200" u="none" strike="noStrike" dirty="0">
                          <a:solidFill>
                            <a:schemeClr val="bg1"/>
                          </a:solidFill>
                        </a:rPr>
                        <a:t>64,066,761,233</a:t>
                      </a:r>
                      <a:endParaRPr lang="en-US" sz="1200" b="0" i="0" u="none" strike="noStrike" dirty="0">
                        <a:solidFill>
                          <a:schemeClr val="bg1"/>
                        </a:solidFill>
                        <a:latin typeface="Arial Black" pitchFamily="34" charset="0"/>
                        <a:cs typeface="Arial" pitchFamily="34" charset="0"/>
                      </a:endParaRPr>
                    </a:p>
                  </a:txBody>
                  <a:tcPr marL="9525" marR="9525" marT="9525" marB="0">
                    <a:solidFill>
                      <a:srgbClr val="54B0F0"/>
                    </a:solidFill>
                  </a:tcPr>
                </a:tc>
                <a:tc>
                  <a:txBody>
                    <a:bodyPr/>
                    <a:lstStyle/>
                    <a:p>
                      <a:pPr marL="0" algn="r" rtl="0" eaLnBrk="1" fontAlgn="b" latinLnBrk="0" hangingPunct="1"/>
                      <a:r>
                        <a:rPr kumimoji="0" lang="en-US" sz="1200" u="none" strike="noStrike" kern="1200" dirty="0">
                          <a:solidFill>
                            <a:schemeClr val="bg1"/>
                          </a:solidFill>
                        </a:rPr>
                        <a:t>16,016,690,308</a:t>
                      </a:r>
                      <a:endParaRPr kumimoji="0" lang="en-US" sz="1200" b="0" i="0" u="none" strike="noStrike" kern="1200" dirty="0">
                        <a:solidFill>
                          <a:schemeClr val="bg1"/>
                        </a:solidFill>
                        <a:latin typeface="Arial Black" pitchFamily="34" charset="0"/>
                        <a:ea typeface="+mn-ea"/>
                        <a:cs typeface="Arial" pitchFamily="34" charset="0"/>
                      </a:endParaRPr>
                    </a:p>
                  </a:txBody>
                  <a:tcPr marL="0" marR="0" marT="0" marB="0">
                    <a:solidFill>
                      <a:srgbClr val="54B0F0"/>
                    </a:solidFill>
                  </a:tcPr>
                </a:tc>
                <a:tc>
                  <a:txBody>
                    <a:bodyPr/>
                    <a:lstStyle/>
                    <a:p>
                      <a:pPr algn="r" fontAlgn="b"/>
                      <a:r>
                        <a:rPr kumimoji="0" lang="en-US" sz="1300" kern="1200" dirty="0">
                          <a:solidFill>
                            <a:schemeClr val="bg1"/>
                          </a:solidFill>
                        </a:rPr>
                        <a:t>10,335,836,665</a:t>
                      </a:r>
                      <a:endParaRPr kumimoji="0" lang="en-US" sz="1300" kern="1200" dirty="0">
                        <a:solidFill>
                          <a:schemeClr val="bg1"/>
                        </a:solidFill>
                        <a:latin typeface="Arial Black" pitchFamily="34" charset="0"/>
                        <a:ea typeface="Calibri"/>
                        <a:cs typeface="Times New Roman"/>
                      </a:endParaRPr>
                    </a:p>
                  </a:txBody>
                  <a:tcPr marL="9525" marR="9525" marT="9525" marB="0">
                    <a:solidFill>
                      <a:srgbClr val="54B0F0"/>
                    </a:solidFill>
                  </a:tcPr>
                </a:tc>
                <a:tc>
                  <a:txBody>
                    <a:bodyPr/>
                    <a:lstStyle/>
                    <a:p>
                      <a:pPr algn="ctr" rtl="0" fontAlgn="b"/>
                      <a:r>
                        <a:rPr kumimoji="0" lang="en-US" sz="1300" kern="1200" dirty="0">
                          <a:solidFill>
                            <a:schemeClr val="bg1"/>
                          </a:solidFill>
                        </a:rPr>
                        <a:t>64.53%</a:t>
                      </a:r>
                      <a:endParaRPr kumimoji="0" lang="en-US" sz="1300" kern="1200" dirty="0">
                        <a:solidFill>
                          <a:schemeClr val="bg1"/>
                        </a:solidFill>
                        <a:latin typeface="Arial Black" pitchFamily="34" charset="0"/>
                        <a:ea typeface="Calibri"/>
                        <a:cs typeface="Times New Roman"/>
                      </a:endParaRPr>
                    </a:p>
                  </a:txBody>
                  <a:tcPr marL="9525" marR="9525" marT="9525" marB="0">
                    <a:solidFill>
                      <a:srgbClr val="54B0F0"/>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804033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heel(1)">
                                      <p:cBhvr>
                                        <p:cTn id="20"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03229EF6-09CB-4D57-BFE1-F7D5D0C49ED3}"/>
              </a:ext>
            </a:extLst>
          </p:cNvPr>
          <p:cNvGraphicFramePr>
            <a:graphicFrameLocks/>
          </p:cNvGraphicFramePr>
          <p:nvPr>
            <p:extLst>
              <p:ext uri="{D42A27DB-BD31-4B8C-83A1-F6EECF244321}">
                <p14:modId xmlns:p14="http://schemas.microsoft.com/office/powerpoint/2010/main" val="3361528196"/>
              </p:ext>
            </p:extLst>
          </p:nvPr>
        </p:nvGraphicFramePr>
        <p:xfrm>
          <a:off x="1421606" y="1178718"/>
          <a:ext cx="7722394" cy="4500564"/>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1DD1DE24-C972-4B4F-AFC1-ACE5C8D4369F}"/>
              </a:ext>
            </a:extLst>
          </p:cNvPr>
          <p:cNvSpPr txBox="1"/>
          <p:nvPr/>
        </p:nvSpPr>
        <p:spPr>
          <a:xfrm rot="16200000">
            <a:off x="-218452" y="3190252"/>
            <a:ext cx="2573481" cy="307777"/>
          </a:xfrm>
          <a:prstGeom prst="rect">
            <a:avLst/>
          </a:prstGeom>
          <a:noFill/>
        </p:spPr>
        <p:txBody>
          <a:bodyPr wrap="square" rtlCol="0">
            <a:spAutoFit/>
          </a:bodyPr>
          <a:lstStyle/>
          <a:p>
            <a:r>
              <a:rPr lang="en-US" sz="1400" dirty="0">
                <a:solidFill>
                  <a:srgbClr val="FF0000"/>
                </a:solidFill>
              </a:rPr>
              <a:t>Recurrent Expenditure Items</a:t>
            </a:r>
          </a:p>
        </p:txBody>
      </p:sp>
      <p:sp>
        <p:nvSpPr>
          <p:cNvPr id="4" name="TextBox 3">
            <a:extLst>
              <a:ext uri="{FF2B5EF4-FFF2-40B4-BE49-F238E27FC236}">
                <a16:creationId xmlns:a16="http://schemas.microsoft.com/office/drawing/2014/main" id="{1C52C96C-8188-4190-B590-C9FCAA1B26C6}"/>
              </a:ext>
            </a:extLst>
          </p:cNvPr>
          <p:cNvSpPr txBox="1"/>
          <p:nvPr/>
        </p:nvSpPr>
        <p:spPr>
          <a:xfrm>
            <a:off x="3276600" y="685800"/>
            <a:ext cx="3657600" cy="371475"/>
          </a:xfrm>
          <a:prstGeom prst="rect">
            <a:avLst/>
          </a:prstGeom>
          <a:noFill/>
        </p:spPr>
        <p:txBody>
          <a:bodyPr wrap="square" rtlCol="0">
            <a:spAutoFit/>
          </a:bodyPr>
          <a:lstStyle/>
          <a:p>
            <a:r>
              <a:rPr lang="en-US" dirty="0">
                <a:solidFill>
                  <a:srgbClr val="FF0000"/>
                </a:solidFill>
              </a:rPr>
              <a:t>Recurrent Expenditure Analysis</a:t>
            </a:r>
          </a:p>
        </p:txBody>
      </p:sp>
      <p:sp>
        <p:nvSpPr>
          <p:cNvPr id="5" name="TextBox 4">
            <a:extLst>
              <a:ext uri="{FF2B5EF4-FFF2-40B4-BE49-F238E27FC236}">
                <a16:creationId xmlns:a16="http://schemas.microsoft.com/office/drawing/2014/main" id="{48436942-0DB9-4C2A-9DD0-0AAE69913467}"/>
              </a:ext>
            </a:extLst>
          </p:cNvPr>
          <p:cNvSpPr txBox="1"/>
          <p:nvPr/>
        </p:nvSpPr>
        <p:spPr>
          <a:xfrm>
            <a:off x="4114800" y="5328028"/>
            <a:ext cx="990600" cy="338554"/>
          </a:xfrm>
          <a:prstGeom prst="rect">
            <a:avLst/>
          </a:prstGeom>
          <a:noFill/>
        </p:spPr>
        <p:txBody>
          <a:bodyPr wrap="square" rtlCol="0">
            <a:spAutoFit/>
          </a:bodyPr>
          <a:lstStyle/>
          <a:p>
            <a:r>
              <a:rPr lang="en-US" sz="1600" dirty="0"/>
              <a:t>(NGN </a:t>
            </a:r>
            <a:r>
              <a:rPr lang="en-US" sz="1600" dirty="0" err="1"/>
              <a:t>Bn</a:t>
            </a:r>
            <a:r>
              <a:rPr lang="en-US" sz="1600" dirty="0"/>
              <a:t>)</a:t>
            </a:r>
          </a:p>
        </p:txBody>
      </p:sp>
    </p:spTree>
    <p:extLst>
      <p:ext uri="{BB962C8B-B14F-4D97-AF65-F5344CB8AC3E}">
        <p14:creationId xmlns:p14="http://schemas.microsoft.com/office/powerpoint/2010/main" val="3204206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381000"/>
            <a:ext cx="7543800" cy="1200329"/>
          </a:xfrm>
          <a:prstGeom prst="rect">
            <a:avLst/>
          </a:prstGeom>
        </p:spPr>
        <p:txBody>
          <a:bodyPr wrap="square">
            <a:spAutoFit/>
          </a:bodyPr>
          <a:lstStyle/>
          <a:p>
            <a:pPr algn="just"/>
            <a:r>
              <a:rPr lang="en-US" dirty="0">
                <a:latin typeface="Lucida Calligraphy" pitchFamily="66" charset="0"/>
              </a:rPr>
              <a:t>From the above table, it can be seen that out of the sum of </a:t>
            </a:r>
            <a:r>
              <a:rPr lang="en-US" dirty="0">
                <a:solidFill>
                  <a:srgbClr val="FF0000"/>
                </a:solidFill>
                <a:latin typeface="Lucida Calligraphy" pitchFamily="66" charset="0"/>
              </a:rPr>
              <a:t>N</a:t>
            </a:r>
            <a:r>
              <a:rPr lang="en-US" dirty="0">
                <a:solidFill>
                  <a:srgbClr val="FF0000"/>
                </a:solidFill>
                <a:latin typeface="Lucida Calligraphy" pitchFamily="66" charset="0"/>
                <a:ea typeface="Calibri"/>
                <a:cs typeface="Times New Roman"/>
              </a:rPr>
              <a:t>16,016,690,308</a:t>
            </a:r>
            <a:r>
              <a:rPr lang="en-US" dirty="0">
                <a:latin typeface="Lucida Calligraphy" pitchFamily="66" charset="0"/>
              </a:rPr>
              <a:t> approved for the </a:t>
            </a:r>
            <a:r>
              <a:rPr lang="en-US" dirty="0" smtClean="0">
                <a:latin typeface="Lucida Calligraphy" pitchFamily="66" charset="0"/>
              </a:rPr>
              <a:t>second </a:t>
            </a:r>
            <a:r>
              <a:rPr lang="en-US" dirty="0">
                <a:latin typeface="Lucida Calligraphy" pitchFamily="66" charset="0"/>
              </a:rPr>
              <a:t>quarter recurrent expenditure, the sum of </a:t>
            </a:r>
            <a:r>
              <a:rPr lang="en-US" dirty="0">
                <a:solidFill>
                  <a:srgbClr val="FF0000"/>
                </a:solidFill>
                <a:latin typeface="Lucida Calligraphy" pitchFamily="66" charset="0"/>
              </a:rPr>
              <a:t>N</a:t>
            </a:r>
            <a:r>
              <a:rPr lang="en-US" dirty="0">
                <a:solidFill>
                  <a:srgbClr val="FF0000"/>
                </a:solidFill>
                <a:latin typeface="Lucida Calligraphy" pitchFamily="66" charset="0"/>
                <a:cs typeface="Arial" pitchFamily="34" charset="0"/>
              </a:rPr>
              <a:t>10,335,836,665</a:t>
            </a:r>
            <a:r>
              <a:rPr lang="en-US" dirty="0">
                <a:solidFill>
                  <a:srgbClr val="000000"/>
                </a:solidFill>
              </a:rPr>
              <a:t> </a:t>
            </a:r>
            <a:r>
              <a:rPr lang="en-US" dirty="0">
                <a:latin typeface="Lucida Calligraphy" pitchFamily="66" charset="0"/>
              </a:rPr>
              <a:t>was actually spent </a:t>
            </a:r>
            <a:r>
              <a:rPr lang="en-US" dirty="0" smtClean="0">
                <a:latin typeface="Lucida Calligraphy" pitchFamily="66" charset="0"/>
              </a:rPr>
              <a:t>representing </a:t>
            </a:r>
            <a:r>
              <a:rPr lang="en-US" dirty="0">
                <a:solidFill>
                  <a:srgbClr val="FF0000"/>
                </a:solidFill>
                <a:latin typeface="Lucida Calligraphy" pitchFamily="66" charset="0"/>
              </a:rPr>
              <a:t>64.53%</a:t>
            </a:r>
            <a:r>
              <a:rPr lang="en-US" dirty="0">
                <a:latin typeface="Lucida Calligraphy" pitchFamily="66" charset="0"/>
              </a:rPr>
              <a:t>.</a:t>
            </a:r>
          </a:p>
        </p:txBody>
      </p:sp>
    </p:spTree>
    <p:extLst>
      <p:ext uri="{BB962C8B-B14F-4D97-AF65-F5344CB8AC3E}">
        <p14:creationId xmlns:p14="http://schemas.microsoft.com/office/powerpoint/2010/main" val="129795029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hannel Marketing Budget">
    <a:dk1>
      <a:sysClr val="windowText" lastClr="000000"/>
    </a:dk1>
    <a:lt1>
      <a:sysClr val="window" lastClr="FFFFFF"/>
    </a:lt1>
    <a:dk2>
      <a:srgbClr val="000000"/>
    </a:dk2>
    <a:lt2>
      <a:srgbClr val="FFFFFF"/>
    </a:lt2>
    <a:accent1>
      <a:srgbClr val="46A0C9"/>
    </a:accent1>
    <a:accent2>
      <a:srgbClr val="E37E42"/>
    </a:accent2>
    <a:accent3>
      <a:srgbClr val="88CA5B"/>
    </a:accent3>
    <a:accent4>
      <a:srgbClr val="9A60A2"/>
    </a:accent4>
    <a:accent5>
      <a:srgbClr val="F2C02D"/>
    </a:accent5>
    <a:accent6>
      <a:srgbClr val="F2726F"/>
    </a:accent6>
    <a:hlink>
      <a:srgbClr val="46A0C9"/>
    </a:hlink>
    <a:folHlink>
      <a:srgbClr val="9A60A2"/>
    </a:folHlink>
  </a:clrScheme>
  <a:fontScheme name="Channel Marketing Budget">
    <a:majorFont>
      <a:latin typeface="Arial Black"/>
      <a:ea typeface=""/>
      <a:cs typeface=""/>
    </a:majorFont>
    <a:minorFont>
      <a:latin typeface="Euphem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Trek</Template>
  <TotalTime>5890</TotalTime>
  <Words>773</Words>
  <Application>Microsoft Office PowerPoint</Application>
  <PresentationFormat>A4 Paper (210x297 mm)</PresentationFormat>
  <Paragraphs>171</Paragraphs>
  <Slides>13</Slides>
  <Notes>6</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13</vt:i4>
      </vt:variant>
    </vt:vector>
  </HeadingPairs>
  <TitlesOfParts>
    <vt:vector size="24" baseType="lpstr">
      <vt:lpstr>Arial</vt:lpstr>
      <vt:lpstr>Arial Black</vt:lpstr>
      <vt:lpstr>Berlin Sans FB Demi</vt:lpstr>
      <vt:lpstr>Calibri</vt:lpstr>
      <vt:lpstr>Cambria</vt:lpstr>
      <vt:lpstr>Franklin Gothic Book</vt:lpstr>
      <vt:lpstr>Franklin Gothic Medium</vt:lpstr>
      <vt:lpstr>Lucida Calligraphy</vt:lpstr>
      <vt:lpstr>Times New Roman</vt:lpstr>
      <vt:lpstr>Wingdings 2</vt:lpstr>
      <vt:lpstr>Trek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 15 NOTEBOOK PC</cp:lastModifiedBy>
  <cp:revision>399</cp:revision>
  <cp:lastPrinted>2015-09-21T09:28:56Z</cp:lastPrinted>
  <dcterms:created xsi:type="dcterms:W3CDTF">2014-05-14T14:44:41Z</dcterms:created>
  <dcterms:modified xsi:type="dcterms:W3CDTF">2018-09-15T14:08:37Z</dcterms:modified>
</cp:coreProperties>
</file>